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306" r:id="rId2"/>
    <p:sldId id="257" r:id="rId3"/>
    <p:sldId id="258" r:id="rId4"/>
    <p:sldId id="307" r:id="rId5"/>
    <p:sldId id="308" r:id="rId6"/>
    <p:sldId id="310" r:id="rId7"/>
    <p:sldId id="311" r:id="rId8"/>
    <p:sldId id="312" r:id="rId9"/>
    <p:sldId id="314" r:id="rId10"/>
    <p:sldId id="315" r:id="rId11"/>
    <p:sldId id="335" r:id="rId12"/>
    <p:sldId id="319" r:id="rId13"/>
    <p:sldId id="321" r:id="rId14"/>
    <p:sldId id="322" r:id="rId15"/>
    <p:sldId id="323" r:id="rId16"/>
    <p:sldId id="324" r:id="rId17"/>
    <p:sldId id="325" r:id="rId18"/>
    <p:sldId id="326" r:id="rId19"/>
    <p:sldId id="327" r:id="rId20"/>
    <p:sldId id="328" r:id="rId21"/>
    <p:sldId id="329" r:id="rId22"/>
    <p:sldId id="330" r:id="rId23"/>
    <p:sldId id="331" r:id="rId24"/>
    <p:sldId id="332" r:id="rId25"/>
    <p:sldId id="336" r:id="rId26"/>
    <p:sldId id="337" r:id="rId27"/>
    <p:sldId id="347" r:id="rId28"/>
    <p:sldId id="349" r:id="rId29"/>
    <p:sldId id="350" r:id="rId30"/>
    <p:sldId id="352" r:id="rId31"/>
    <p:sldId id="353" r:id="rId32"/>
    <p:sldId id="351" r:id="rId33"/>
    <p:sldId id="354" r:id="rId34"/>
    <p:sldId id="355" r:id="rId35"/>
    <p:sldId id="364" r:id="rId36"/>
    <p:sldId id="365" r:id="rId37"/>
    <p:sldId id="366" r:id="rId38"/>
    <p:sldId id="368" r:id="rId39"/>
    <p:sldId id="367"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4" r:id="rId61"/>
    <p:sldId id="383" r:id="rId62"/>
    <p:sldId id="384" r:id="rId63"/>
    <p:sldId id="385" r:id="rId64"/>
    <p:sldId id="369" r:id="rId65"/>
    <p:sldId id="296" r:id="rId66"/>
    <p:sldId id="295" r:id="rId67"/>
    <p:sldId id="356" r:id="rId68"/>
    <p:sldId id="357" r:id="rId69"/>
    <p:sldId id="358" r:id="rId70"/>
    <p:sldId id="359" r:id="rId71"/>
    <p:sldId id="360" r:id="rId72"/>
    <p:sldId id="361" r:id="rId73"/>
    <p:sldId id="362" r:id="rId74"/>
    <p:sldId id="372" r:id="rId75"/>
    <p:sldId id="373" r:id="rId76"/>
    <p:sldId id="374" r:id="rId77"/>
    <p:sldId id="380" r:id="rId78"/>
    <p:sldId id="381" r:id="rId79"/>
    <p:sldId id="375" r:id="rId80"/>
    <p:sldId id="376" r:id="rId81"/>
    <p:sldId id="377" r:id="rId82"/>
    <p:sldId id="363" r:id="rId83"/>
    <p:sldId id="297" r:id="rId84"/>
    <p:sldId id="298" r:id="rId85"/>
    <p:sldId id="299" r:id="rId86"/>
    <p:sldId id="300" r:id="rId87"/>
    <p:sldId id="301" r:id="rId88"/>
    <p:sldId id="302" r:id="rId89"/>
    <p:sldId id="382" r:id="rId90"/>
    <p:sldId id="303" r:id="rId91"/>
    <p:sldId id="304" r:id="rId92"/>
    <p:sldId id="305" r:id="rId93"/>
    <p:sldId id="386" r:id="rId9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51" d="100"/>
          <a:sy n="51" d="100"/>
        </p:scale>
        <p:origin x="-2032" y="-12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printerSettings" Target="printerSettings/printerSettings1.bin"/><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D52380-1D89-C84F-B8F3-F00D1516C870}" type="datetimeFigureOut">
              <a:rPr lang="en-US" smtClean="0"/>
              <a:t>3/1/16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909035-2CC3-A34A-BB45-1A6AC7D7F249}" type="slidenum">
              <a:rPr lang="en-US" smtClean="0"/>
              <a:t>‹#›</a:t>
            </a:fld>
            <a:endParaRPr lang="en-US"/>
          </a:p>
        </p:txBody>
      </p:sp>
    </p:spTree>
    <p:extLst>
      <p:ext uri="{BB962C8B-B14F-4D97-AF65-F5344CB8AC3E}">
        <p14:creationId xmlns:p14="http://schemas.microsoft.com/office/powerpoint/2010/main" val="4954314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10</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64" name="Shape 4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Shape 48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84" name="Shape 4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91" name="Shape 4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06" name="Shape 5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Shape 51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14" name="Shape 5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25" name="Shape 5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Shape 53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36" name="Shape 5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Shape 54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45" name="Shape 5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Broad overview on adaptation to environments </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Shape 55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55" name="Shape 55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Shape 56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62" name="Shape 56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Shape 56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69" name="Shape 5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Shape 61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20" name="Shape 62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Shape 6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629" name="Shape 6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690" name="Shape 690"/>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Calibri"/>
              <a:ea typeface="Calibri"/>
              <a:cs typeface="Calibri"/>
              <a:sym typeface="Calibri"/>
            </a:endParaRPr>
          </a:p>
        </p:txBody>
      </p:sp>
      <p:sp>
        <p:nvSpPr>
          <p:cNvPr id="691" name="Shape 691"/>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27</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r>
              <a:rPr lang="en-US" sz="1100" kern="1200" dirty="0" smtClean="0">
                <a:solidFill>
                  <a:schemeClr val="tx1"/>
                </a:solidFill>
                <a:effectLst/>
                <a:latin typeface="+mn-lt"/>
                <a:ea typeface="+mn-ea"/>
                <a:cs typeface="+mn-cs"/>
              </a:rPr>
              <a:t>Many of the results</a:t>
            </a:r>
            <a:r>
              <a:rPr lang="en-US" sz="1100" kern="1200" baseline="0" dirty="0" smtClean="0">
                <a:solidFill>
                  <a:schemeClr val="tx1"/>
                </a:solidFill>
                <a:effectLst/>
                <a:latin typeface="+mn-lt"/>
                <a:ea typeface="+mn-ea"/>
                <a:cs typeface="+mn-cs"/>
              </a:rPr>
              <a:t> I have shown you have been obtained by analysis of data produced by high-throughput sequencing machines.</a:t>
            </a:r>
            <a:endParaRPr lang="en-US" sz="1100" kern="1200" dirty="0" smtClean="0">
              <a:solidFill>
                <a:schemeClr val="tx1"/>
              </a:solidFill>
              <a:effectLst/>
              <a:latin typeface="+mn-lt"/>
              <a:ea typeface="+mn-ea"/>
              <a:cs typeface="+mn-cs"/>
            </a:endParaRPr>
          </a:p>
          <a:p>
            <a:r>
              <a:rPr lang="en-US" sz="1100" kern="1200" dirty="0" smtClean="0">
                <a:solidFill>
                  <a:schemeClr val="tx1"/>
                </a:solidFill>
                <a:effectLst/>
                <a:latin typeface="+mn-lt"/>
                <a:ea typeface="+mn-ea"/>
                <a:cs typeface="+mn-cs"/>
              </a:rPr>
              <a:t>Data sets produced by these experiments typically consist of a collection of short fragments of DNA, sequenced and mapped to a reference genome. </a:t>
            </a:r>
          </a:p>
          <a:p>
            <a:r>
              <a:rPr lang="en-US" sz="1100" kern="1200" dirty="0" smtClean="0">
                <a:solidFill>
                  <a:schemeClr val="tx1"/>
                </a:solidFill>
                <a:effectLst/>
                <a:latin typeface="+mn-lt"/>
                <a:ea typeface="+mn-ea"/>
                <a:cs typeface="+mn-cs"/>
              </a:rPr>
              <a:t>From the analysis of all bases covering each site and the use of external information on known mutations, genotypes are assigned at each individual, mutations are identified in the population, and finally the whole pattern of DNA variation is reconstructed.</a:t>
            </a:r>
          </a:p>
          <a:p>
            <a:r>
              <a:rPr lang="en-US" sz="1100" kern="1200" dirty="0" smtClean="0">
                <a:solidFill>
                  <a:schemeClr val="tx1"/>
                </a:solidFill>
                <a:effectLst/>
                <a:latin typeface="+mn-lt"/>
                <a:ea typeface="+mn-ea"/>
                <a:cs typeface="+mn-cs"/>
              </a:rPr>
              <a:t> </a:t>
            </a: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3</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Shape 33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35" name="Shape 33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Shape 43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31" name="Shape 43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Shape 43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39" name="Shape 43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4</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49" name="Shape 4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60" name="Shape 4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71" name="Shape 4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Shape 48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482" name="Shape 4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Very briefly,</a:t>
            </a:r>
            <a:r>
              <a:rPr lang="en-US" baseline="0" dirty="0" smtClean="0"/>
              <a:t> i</a:t>
            </a:r>
            <a:r>
              <a:rPr lang="en-US" dirty="0" smtClean="0"/>
              <a:t>magine</a:t>
            </a:r>
            <a:r>
              <a:rPr lang="en-US" baseline="0" dirty="0" smtClean="0"/>
              <a:t> that we want to calculate the expected </a:t>
            </a:r>
            <a:r>
              <a:rPr lang="en-US" baseline="0" dirty="0" err="1" smtClean="0"/>
              <a:t>heterozygosity</a:t>
            </a:r>
            <a:r>
              <a:rPr lang="en-US" baseline="0" dirty="0" smtClean="0"/>
              <a:t> H which is simply a function of the allele frequency. However the low-coverage nature of our data set doesn’t allow us to assign individual genotypes.</a:t>
            </a:r>
            <a:endParaRPr lang="en-US" dirty="0"/>
          </a:p>
        </p:txBody>
      </p:sp>
    </p:spTree>
    <p:extLst>
      <p:ext uri="{BB962C8B-B14F-4D97-AF65-F5344CB8AC3E}">
        <p14:creationId xmlns:p14="http://schemas.microsoft.com/office/powerpoint/2010/main" val="4083965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In our framework,</a:t>
            </a:r>
            <a:r>
              <a:rPr lang="en-US" sz="1100" kern="1200" baseline="0" dirty="0" smtClean="0">
                <a:solidFill>
                  <a:schemeClr val="tx1"/>
                </a:solidFill>
                <a:effectLst/>
                <a:latin typeface="+mn-lt"/>
                <a:ea typeface="+mn-ea"/>
                <a:cs typeface="+mn-cs"/>
              </a:rPr>
              <a:t> s</a:t>
            </a:r>
            <a:r>
              <a:rPr lang="en-US" sz="1100" kern="1200" dirty="0" smtClean="0">
                <a:solidFill>
                  <a:schemeClr val="tx1"/>
                </a:solidFill>
                <a:effectLst/>
                <a:latin typeface="+mn-lt"/>
                <a:ea typeface="+mn-ea"/>
                <a:cs typeface="+mn-cs"/>
              </a:rPr>
              <a:t>ummary</a:t>
            </a:r>
            <a:r>
              <a:rPr lang="en-US" sz="1100" kern="1200" baseline="0" dirty="0" smtClean="0">
                <a:solidFill>
                  <a:schemeClr val="tx1"/>
                </a:solidFill>
                <a:effectLst/>
                <a:latin typeface="+mn-lt"/>
                <a:ea typeface="+mn-ea"/>
                <a:cs typeface="+mn-cs"/>
              </a:rPr>
              <a:t> </a:t>
            </a:r>
            <a:r>
              <a:rPr lang="en-US" sz="1100" kern="1200" dirty="0" smtClean="0">
                <a:solidFill>
                  <a:schemeClr val="tx1"/>
                </a:solidFill>
                <a:effectLst/>
                <a:latin typeface="+mn-lt"/>
                <a:ea typeface="+mn-ea"/>
                <a:cs typeface="+mn-cs"/>
              </a:rPr>
              <a:t>statistics are simply computed as expectations from</a:t>
            </a:r>
            <a:r>
              <a:rPr lang="en-US" sz="1100" kern="1200" baseline="0" dirty="0" smtClean="0">
                <a:solidFill>
                  <a:schemeClr val="tx1"/>
                </a:solidFill>
                <a:effectLst/>
                <a:latin typeface="+mn-lt"/>
                <a:ea typeface="+mn-ea"/>
                <a:cs typeface="+mn-cs"/>
              </a:rPr>
              <a:t> the distribution of genotypes or allele frequencies posterior probabilities, which are calculates from the reads data.</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These methods have been implemented in a software</a:t>
            </a:r>
            <a:r>
              <a:rPr lang="is-IS" sz="1100" kern="1200" baseline="0" dirty="0" smtClean="0">
                <a:solidFill>
                  <a:schemeClr val="tx1"/>
                </a:solidFill>
                <a:effectLst/>
                <a:latin typeface="+mn-lt"/>
                <a:ea typeface="+mn-ea"/>
                <a:cs typeface="+mn-cs"/>
              </a:rPr>
              <a:t>…</a:t>
            </a:r>
            <a:endParaRPr lang="en-US" sz="1100" kern="1200" dirty="0" smtClean="0">
              <a:solidFill>
                <a:schemeClr val="tx1"/>
              </a:solidFill>
              <a:effectLst/>
              <a:latin typeface="+mn-lt"/>
              <a:ea typeface="+mn-ea"/>
              <a:cs typeface="+mn-cs"/>
            </a:endParaRPr>
          </a:p>
          <a:p>
            <a:endParaRPr lang="en-US" dirty="0"/>
          </a:p>
        </p:txBody>
      </p:sp>
    </p:spTree>
    <p:extLst>
      <p:ext uri="{BB962C8B-B14F-4D97-AF65-F5344CB8AC3E}">
        <p14:creationId xmlns:p14="http://schemas.microsoft.com/office/powerpoint/2010/main" val="27376276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76276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80" name="Shape 2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Shape 37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371" name="Shape 3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5</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64</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96" name="Shape 49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Font typeface="Arial"/>
              <a:buNone/>
            </a:pPr>
            <a:r>
              <a:rPr lang="is-IS"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that is now becoming widely used in population genomic studies of several organisms especially non-model organisms.</a:t>
            </a:r>
          </a:p>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200" dirty="0" smtClean="0"/>
              <a:t>I would like now</a:t>
            </a:r>
            <a:r>
              <a:rPr lang="en-US" sz="1200" baseline="0" dirty="0" smtClean="0"/>
              <a:t> to highlight some of the research directions I would like to pursue in the near future.</a:t>
            </a:r>
            <a:endParaRPr lang="en-US" sz="1200" dirty="0" smtClean="0"/>
          </a:p>
        </p:txBody>
      </p:sp>
      <p:sp>
        <p:nvSpPr>
          <p:cNvPr id="497" name="Shape 497"/>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65</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200" b="0" i="0" u="none" strike="noStrike" cap="none" baseline="0">
              <a:solidFill>
                <a:schemeClr val="dk1"/>
              </a:solidFill>
              <a:latin typeface="Arial"/>
              <a:ea typeface="Arial"/>
              <a:cs typeface="Arial"/>
              <a:sym typeface="Arial"/>
            </a:endParaRPr>
          </a:p>
        </p:txBody>
      </p:sp>
      <p:sp>
        <p:nvSpPr>
          <p:cNvPr id="503" name="Shape 5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41" name="Shape 1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6</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92" name="Shape 1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07" name="Shape 2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08" name="Shape 208"/>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14" name="Shape 21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1" name="Shape 22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26" name="Shape 2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27" name="Shape 227"/>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35" name="Shape 2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36" name="Shape 236"/>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79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43" name="Shape 2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44" name="Shape 244"/>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50" name="Shape 2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51" name="Shape 251"/>
          <p:cNvSpPr txBox="1">
            <a:spLocks noGrp="1"/>
          </p:cNvSpPr>
          <p:nvPr>
            <p:ph type="sldNum" idx="12"/>
          </p:nvPr>
        </p:nvSpPr>
        <p:spPr>
          <a:xfrm>
            <a:off x="3884612" y="8685213"/>
            <a:ext cx="2971799"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81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Calibri"/>
              <a:buNone/>
            </a:pPr>
            <a:endParaRPr sz="1200" b="0" i="0" u="none" strike="noStrike" cap="none" baseline="0">
              <a:solidFill>
                <a:schemeClr val="dk1"/>
              </a:solidFill>
              <a:latin typeface="Calibri"/>
              <a:ea typeface="Calibri"/>
              <a:cs typeface="Calibri"/>
              <a:sym typeface="Calibri"/>
            </a:endParaRPr>
          </a:p>
        </p:txBody>
      </p:sp>
      <p:sp>
        <p:nvSpPr>
          <p:cNvPr id="156" name="Shape 15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7</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457200" indent="-457200">
              <a:buFont typeface="Wingdings" charset="2"/>
              <a:buChar char="q"/>
            </a:pPr>
            <a:r>
              <a:rPr lang="en-US" dirty="0" smtClean="0"/>
              <a:t>fish and marine mammals </a:t>
            </a:r>
            <a:r>
              <a:rPr lang="en-US" b="1" dirty="0" smtClean="0"/>
              <a:t>(seals</a:t>
            </a:r>
            <a:r>
              <a:rPr lang="en-US" dirty="0" smtClean="0"/>
              <a:t>), supplemented with meat from land mammals, bird eggs, berries, and a limited amount of plants and seaweed. </a:t>
            </a:r>
          </a:p>
          <a:p>
            <a:pPr marL="457200" indent="-457200">
              <a:buFont typeface="Wingdings" charset="2"/>
              <a:buChar char="q"/>
            </a:pPr>
            <a:r>
              <a:rPr lang="en-US" dirty="0" smtClean="0"/>
              <a:t>high content of long chain ω-3 </a:t>
            </a:r>
            <a:r>
              <a:rPr lang="en-US" b="1" dirty="0" smtClean="0"/>
              <a:t>polyunsaturated fatty acids </a:t>
            </a:r>
            <a:r>
              <a:rPr lang="en-US" dirty="0" smtClean="0"/>
              <a:t>(PUFAs). </a:t>
            </a:r>
          </a:p>
          <a:p>
            <a:pPr marL="457200" indent="-457200">
              <a:buFont typeface="Wingdings" charset="2"/>
              <a:buChar char="q"/>
            </a:pPr>
            <a:r>
              <a:rPr lang="en-US" dirty="0" smtClean="0"/>
              <a:t>A traditional Inuit diet was made of more than 50% fat </a:t>
            </a:r>
          </a:p>
          <a:p>
            <a:endParaRPr lang="en-US" dirty="0"/>
          </a:p>
        </p:txBody>
      </p:sp>
    </p:spTree>
    <p:extLst>
      <p:ext uri="{BB962C8B-B14F-4D97-AF65-F5344CB8AC3E}">
        <p14:creationId xmlns:p14="http://schemas.microsoft.com/office/powerpoint/2010/main" val="2766147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But the beauty of this data set is that we</a:t>
            </a:r>
            <a:r>
              <a:rPr lang="en-US" baseline="0" dirty="0" smtClean="0"/>
              <a:t> have also access to recorded phenotypes and by performing targeted association test we found that the allele under selection are strongly associated with several anthropometric and metabolic traits, with the association with height replicated in a European cohort.</a:t>
            </a:r>
            <a:endParaRPr lang="en-US" dirty="0" smtClean="0"/>
          </a:p>
          <a:p>
            <a:r>
              <a:rPr lang="en-US" dirty="0" smtClean="0"/>
              <a:t>Notably, the association in Europeans was completely</a:t>
            </a:r>
            <a:r>
              <a:rPr lang="en-US" baseline="0" dirty="0" smtClean="0"/>
              <a:t> missed by previous GWASs because of the low allele frequency in Europeans.</a:t>
            </a:r>
            <a:endParaRPr lang="en-US" dirty="0" smtClean="0"/>
          </a:p>
        </p:txBody>
      </p:sp>
    </p:spTree>
    <p:extLst>
      <p:ext uri="{BB962C8B-B14F-4D97-AF65-F5344CB8AC3E}">
        <p14:creationId xmlns:p14="http://schemas.microsoft.com/office/powerpoint/2010/main" val="3102060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8</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What</a:t>
            </a:r>
            <a:r>
              <a:rPr lang="en-US" sz="1100" kern="1200" baseline="0" dirty="0" smtClean="0">
                <a:solidFill>
                  <a:schemeClr val="tx1"/>
                </a:solidFill>
                <a:effectLst/>
                <a:latin typeface="+mn-lt"/>
                <a:ea typeface="+mn-ea"/>
                <a:cs typeface="+mn-cs"/>
              </a:rPr>
              <a:t> happens if you do not work on humans or easily-funded species?</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tx1"/>
                </a:solidFill>
                <a:effectLst/>
                <a:latin typeface="+mn-lt"/>
                <a:ea typeface="+mn-ea"/>
                <a:cs typeface="+mn-cs"/>
              </a:rPr>
              <a:t>What are the issues</a:t>
            </a:r>
            <a:endParaRPr lang="en-US" sz="1100" kern="1200" dirty="0" smtClean="0">
              <a:solidFill>
                <a:schemeClr val="tx1"/>
              </a:solidFill>
              <a:effectLst/>
              <a:latin typeface="+mn-lt"/>
              <a:ea typeface="+mn-ea"/>
              <a:cs typeface="+mn-cs"/>
            </a:endParaRPr>
          </a:p>
          <a:p>
            <a:endParaRPr lang="en-US" sz="1100" kern="1200" dirty="0" smtClean="0">
              <a:solidFill>
                <a:schemeClr val="tx1"/>
              </a:solidFill>
              <a:effectLst/>
              <a:latin typeface="+mn-lt"/>
              <a:ea typeface="+mn-ea"/>
              <a:cs typeface="+mn-cs"/>
            </a:endParaRPr>
          </a:p>
        </p:txBody>
      </p:sp>
      <p:sp>
        <p:nvSpPr>
          <p:cNvPr id="129" name="Shape 12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baseline="0">
                <a:solidFill>
                  <a:schemeClr val="dk1"/>
                </a:solidFill>
                <a:latin typeface="Calibri"/>
                <a:ea typeface="Calibri"/>
                <a:cs typeface="Calibri"/>
                <a:sym typeface="Calibri"/>
                <a:rtl val="0"/>
              </a:rPr>
              <a:t>9</a:t>
            </a:fld>
            <a:endParaRPr lang="en-US" sz="1200" b="0" i="0" u="none" strike="noStrike" cap="none" baseline="0">
              <a:solidFill>
                <a:schemeClr val="dk1"/>
              </a:solidFill>
              <a:latin typeface="Calibri"/>
              <a:ea typeface="Calibri"/>
              <a:cs typeface="Calibri"/>
              <a:sym typeface="Calibri"/>
              <a:rtl val="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60D059E-ADEE-D34C-AF47-CAC754542549}"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392483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0D059E-ADEE-D34C-AF47-CAC754542549}"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963602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0D059E-ADEE-D34C-AF47-CAC754542549}"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22917734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extLst>
      <p:ext uri="{BB962C8B-B14F-4D97-AF65-F5344CB8AC3E}">
        <p14:creationId xmlns:p14="http://schemas.microsoft.com/office/powerpoint/2010/main" val="1744571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0D059E-ADEE-D34C-AF47-CAC754542549}"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1990884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60D059E-ADEE-D34C-AF47-CAC754542549}" type="datetimeFigureOut">
              <a:rPr lang="en-US" smtClean="0"/>
              <a:t>3/1/16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1931102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60D059E-ADEE-D34C-AF47-CAC754542549}" type="datetimeFigureOut">
              <a:rPr lang="en-US" smtClean="0"/>
              <a:t>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4124856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60D059E-ADEE-D34C-AF47-CAC754542549}" type="datetimeFigureOut">
              <a:rPr lang="en-US" smtClean="0"/>
              <a:t>3/1/16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8947293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60D059E-ADEE-D34C-AF47-CAC754542549}" type="datetimeFigureOut">
              <a:rPr lang="en-US" smtClean="0"/>
              <a:t>3/1/16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14694119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60D059E-ADEE-D34C-AF47-CAC754542549}" type="datetimeFigureOut">
              <a:rPr lang="en-US" smtClean="0"/>
              <a:t>3/1/16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188185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0D059E-ADEE-D34C-AF47-CAC754542549}" type="datetimeFigureOut">
              <a:rPr lang="en-US" smtClean="0"/>
              <a:t>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305855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60D059E-ADEE-D34C-AF47-CAC754542549}" type="datetimeFigureOut">
              <a:rPr lang="en-US" smtClean="0"/>
              <a:t>3/1/16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EE8371-F842-8A47-BBED-3AF5482A8C69}" type="slidenum">
              <a:rPr lang="en-US" smtClean="0"/>
              <a:t>‹#›</a:t>
            </a:fld>
            <a:endParaRPr lang="en-US"/>
          </a:p>
        </p:txBody>
      </p:sp>
    </p:spTree>
    <p:extLst>
      <p:ext uri="{BB962C8B-B14F-4D97-AF65-F5344CB8AC3E}">
        <p14:creationId xmlns:p14="http://schemas.microsoft.com/office/powerpoint/2010/main" val="293167027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0D059E-ADEE-D34C-AF47-CAC754542549}" type="datetimeFigureOut">
              <a:rPr lang="en-US" smtClean="0"/>
              <a:t>3/1/16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EE8371-F842-8A47-BBED-3AF5482A8C69}" type="slidenum">
              <a:rPr lang="en-US" smtClean="0"/>
              <a:t>‹#›</a:t>
            </a:fld>
            <a:endParaRPr lang="en-US"/>
          </a:p>
        </p:txBody>
      </p:sp>
    </p:spTree>
    <p:extLst>
      <p:ext uri="{BB962C8B-B14F-4D97-AF65-F5344CB8AC3E}">
        <p14:creationId xmlns:p14="http://schemas.microsoft.com/office/powerpoint/2010/main" val="17880704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g"/><Relationship Id="rId6" Type="http://schemas.openxmlformats.org/officeDocument/2006/relationships/image" Target="../media/image40.jpg"/><Relationship Id="rId7" Type="http://schemas.openxmlformats.org/officeDocument/2006/relationships/image" Target="../media/image41.png"/><Relationship Id="rId8" Type="http://schemas.openxmlformats.org/officeDocument/2006/relationships/image" Target="../media/image42.jpeg"/><Relationship Id="rId9" Type="http://schemas.openxmlformats.org/officeDocument/2006/relationships/image" Target="../media/image43.jp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8.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9.png"/></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8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12.xml"/><Relationship Id="rId2" Type="http://schemas.openxmlformats.org/officeDocument/2006/relationships/notesSlide" Target="../notesSlides/notesSlide6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jpg"/><Relationship Id="rId3" Type="http://schemas.openxmlformats.org/officeDocument/2006/relationships/image" Target="../media/image58.png"/></Relationships>
</file>

<file path=ppt/slides/_rels/slide85.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image" Target="../media/image6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6.gi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gif"/><Relationship Id="rId3" Type="http://schemas.openxmlformats.org/officeDocument/2006/relationships/image" Target="../media/image6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g"/><Relationship Id="rId3" Type="http://schemas.openxmlformats.org/officeDocument/2006/relationships/hyperlink" Target="https://github.com/mfumagalli/Weggi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0" y="1337873"/>
            <a:ext cx="9144000" cy="1546500"/>
          </a:xfrm>
          <a:prstGeom prst="rect">
            <a:avLst/>
          </a:prstGeom>
          <a:noFill/>
          <a:ln>
            <a:noFill/>
          </a:ln>
        </p:spPr>
        <p:txBody>
          <a:bodyPr lIns="91425" tIns="45700" rIns="91425" bIns="45700" anchor="ctr" anchorCtr="0">
            <a:noAutofit/>
          </a:bodyPr>
          <a:lstStyle/>
          <a:p>
            <a:pPr lvl="0">
              <a:buSzPct val="25000"/>
            </a:pPr>
            <a:r>
              <a:rPr lang="en-US" sz="3600" b="1" i="0" u="none" strike="noStrike" cap="none" baseline="0" dirty="0" smtClean="0">
                <a:solidFill>
                  <a:schemeClr val="dk1"/>
                </a:solidFill>
                <a:latin typeface="Calibri"/>
                <a:ea typeface="Calibri"/>
                <a:cs typeface="Calibri"/>
                <a:sym typeface="Calibri"/>
                <a:rtl val="0"/>
              </a:rPr>
              <a:t>Bioinformatics for Adaptation Genomics</a:t>
            </a:r>
            <a:br>
              <a:rPr lang="en-US" sz="3600" b="1" i="0" u="none" strike="noStrike" cap="none" baseline="0" dirty="0" smtClean="0">
                <a:solidFill>
                  <a:schemeClr val="dk1"/>
                </a:solidFill>
                <a:latin typeface="Calibri"/>
                <a:ea typeface="Calibri"/>
                <a:cs typeface="Calibri"/>
                <a:sym typeface="Calibri"/>
                <a:rtl val="0"/>
              </a:rPr>
            </a:br>
            <a:r>
              <a:rPr lang="en-US" sz="3600" b="1" i="0" u="none" strike="noStrike" cap="none" baseline="0" dirty="0" smtClean="0">
                <a:solidFill>
                  <a:schemeClr val="dk1"/>
                </a:solidFill>
                <a:latin typeface="Calibri"/>
                <a:ea typeface="Calibri"/>
                <a:cs typeface="Calibri"/>
                <a:sym typeface="Calibri"/>
                <a:rtl val="0"/>
              </a:rPr>
              <a:t>Day </a:t>
            </a:r>
            <a:r>
              <a:rPr lang="en-US" sz="3600" b="1" dirty="0" smtClean="0">
                <a:solidFill>
                  <a:schemeClr val="dk1"/>
                </a:solidFill>
                <a:latin typeface="Calibri"/>
                <a:ea typeface="Calibri"/>
                <a:cs typeface="Calibri"/>
                <a:sym typeface="Calibri"/>
              </a:rPr>
              <a:t>3:</a:t>
            </a:r>
            <a:r>
              <a:rPr lang="en-US" sz="4400" b="1" dirty="0" smtClean="0">
                <a:solidFill>
                  <a:schemeClr val="dk1"/>
                </a:solidFill>
                <a:latin typeface="Calibri"/>
                <a:ea typeface="Calibri"/>
                <a:cs typeface="Calibri"/>
                <a:sym typeface="Calibri"/>
              </a:rPr>
              <a:t/>
            </a:r>
            <a:br>
              <a:rPr lang="en-US" sz="4400" b="1" dirty="0" smtClean="0">
                <a:solidFill>
                  <a:schemeClr val="dk1"/>
                </a:solidFill>
                <a:latin typeface="Calibri"/>
                <a:ea typeface="Calibri"/>
                <a:cs typeface="Calibri"/>
                <a:sym typeface="Calibri"/>
              </a:rPr>
            </a:br>
            <a:r>
              <a:rPr lang="en-US" sz="3600" dirty="0" smtClean="0">
                <a:solidFill>
                  <a:schemeClr val="dk1"/>
                </a:solidFill>
                <a:latin typeface="Calibri"/>
                <a:ea typeface="Calibri"/>
                <a:cs typeface="Calibri"/>
                <a:sym typeface="Calibri"/>
              </a:rPr>
              <a:t>Inference </a:t>
            </a:r>
            <a:r>
              <a:rPr lang="en-US" sz="3600" dirty="0">
                <a:solidFill>
                  <a:schemeClr val="dk1"/>
                </a:solidFill>
                <a:latin typeface="Calibri"/>
                <a:ea typeface="Calibri"/>
                <a:cs typeface="Calibri"/>
                <a:sym typeface="Calibri"/>
              </a:rPr>
              <a:t>on evolutionary signal from SNP data</a:t>
            </a:r>
            <a:endParaRPr lang="en-US" sz="3600" i="0" u="none" strike="noStrike" cap="none" baseline="0" dirty="0">
              <a:solidFill>
                <a:schemeClr val="dk1"/>
              </a:solidFill>
              <a:latin typeface="Calibri"/>
              <a:ea typeface="Calibri"/>
              <a:cs typeface="Calibri"/>
              <a:sym typeface="Calibri"/>
              <a:rtl val="0"/>
            </a:endParaRPr>
          </a:p>
        </p:txBody>
      </p:sp>
      <p:sp>
        <p:nvSpPr>
          <p:cNvPr id="37" name="Shape 37"/>
          <p:cNvSpPr txBox="1">
            <a:spLocks noGrp="1"/>
          </p:cNvSpPr>
          <p:nvPr>
            <p:ph type="subTitle" idx="1"/>
          </p:nvPr>
        </p:nvSpPr>
        <p:spPr>
          <a:xfrm>
            <a:off x="854725" y="3626758"/>
            <a:ext cx="7397699"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888888"/>
              </a:buClr>
              <a:buSzPct val="25000"/>
              <a:buFont typeface="Arial"/>
              <a:buNone/>
            </a:pPr>
            <a:r>
              <a:rPr lang="en-US" sz="3200" b="0" i="0" u="none" strike="noStrike" cap="none" baseline="0" dirty="0">
                <a:solidFill>
                  <a:srgbClr val="888888"/>
                </a:solidFill>
                <a:latin typeface="Calibri"/>
                <a:ea typeface="Calibri"/>
                <a:cs typeface="Calibri"/>
                <a:sym typeface="Calibri"/>
                <a:rtl val="0"/>
              </a:rPr>
              <a:t>Detecting signatures of natural </a:t>
            </a:r>
            <a:r>
              <a:rPr lang="en-US" sz="3200" b="0" i="0" u="none" strike="noStrike" cap="none" baseline="0" dirty="0" smtClean="0">
                <a:solidFill>
                  <a:srgbClr val="888888"/>
                </a:solidFill>
                <a:latin typeface="Calibri"/>
                <a:ea typeface="Calibri"/>
                <a:cs typeface="Calibri"/>
                <a:sym typeface="Calibri"/>
                <a:rtl val="0"/>
              </a:rPr>
              <a:t>selection</a:t>
            </a:r>
          </a:p>
          <a:p>
            <a:pPr marL="0" marR="0" lvl="0" indent="0" algn="ctr" rtl="0">
              <a:lnSpc>
                <a:spcPct val="100000"/>
              </a:lnSpc>
              <a:spcBef>
                <a:spcPts val="0"/>
              </a:spcBef>
              <a:spcAft>
                <a:spcPts val="0"/>
              </a:spcAft>
              <a:buClr>
                <a:srgbClr val="888888"/>
              </a:buClr>
              <a:buSzPct val="25000"/>
              <a:buFont typeface="Arial"/>
              <a:buNone/>
            </a:pPr>
            <a:r>
              <a:rPr lang="en-US" dirty="0">
                <a:solidFill>
                  <a:srgbClr val="888888"/>
                </a:solidFill>
                <a:latin typeface="Calibri"/>
                <a:ea typeface="Calibri"/>
                <a:cs typeface="Calibri"/>
                <a:sym typeface="Calibri"/>
                <a:rtl val="0"/>
              </a:rPr>
              <a:t>f</a:t>
            </a:r>
            <a:r>
              <a:rPr lang="en-US" dirty="0" smtClean="0">
                <a:solidFill>
                  <a:srgbClr val="888888"/>
                </a:solidFill>
                <a:latin typeface="Calibri"/>
                <a:ea typeface="Calibri"/>
                <a:cs typeface="Calibri"/>
                <a:sym typeface="Calibri"/>
                <a:rtl val="0"/>
              </a:rPr>
              <a:t>rom NGS data (part 2/2)</a:t>
            </a:r>
          </a:p>
          <a:p>
            <a:pPr marL="0" marR="0" lvl="0" indent="0" algn="ctr" rtl="0">
              <a:lnSpc>
                <a:spcPct val="100000"/>
              </a:lnSpc>
              <a:spcBef>
                <a:spcPts val="0"/>
              </a:spcBef>
              <a:spcAft>
                <a:spcPts val="0"/>
              </a:spcAft>
              <a:buClr>
                <a:srgbClr val="888888"/>
              </a:buClr>
              <a:buSzPct val="25000"/>
              <a:buFont typeface="Arial"/>
              <a:buNone/>
            </a:pPr>
            <a:endParaRPr lang="en-US" sz="3200" b="0" i="0" u="none" strike="noStrike" cap="none" baseline="0" dirty="0">
              <a:solidFill>
                <a:srgbClr val="888888"/>
              </a:solidFill>
              <a:latin typeface="Calibri"/>
              <a:ea typeface="Calibri"/>
              <a:cs typeface="Calibri"/>
              <a:sym typeface="Calibri"/>
              <a:rtl val="0"/>
            </a:endParaRPr>
          </a:p>
          <a:p>
            <a:pPr marL="0" marR="0" lvl="0" indent="0" algn="ctr" rtl="0">
              <a:lnSpc>
                <a:spcPct val="100000"/>
              </a:lnSpc>
              <a:spcBef>
                <a:spcPts val="0"/>
              </a:spcBef>
              <a:spcAft>
                <a:spcPts val="0"/>
              </a:spcAft>
              <a:buClr>
                <a:srgbClr val="888888"/>
              </a:buClr>
              <a:buSzPct val="25000"/>
              <a:buFont typeface="Arial"/>
              <a:buNone/>
            </a:pPr>
            <a:r>
              <a:rPr lang="en-US" dirty="0" err="1" smtClean="0">
                <a:solidFill>
                  <a:srgbClr val="888888"/>
                </a:solidFill>
                <a:latin typeface="Calibri"/>
                <a:ea typeface="Calibri"/>
                <a:cs typeface="Calibri"/>
                <a:sym typeface="Calibri"/>
                <a:rtl val="0"/>
              </a:rPr>
              <a:t>Matteo</a:t>
            </a:r>
            <a:r>
              <a:rPr lang="en-US" dirty="0" smtClean="0">
                <a:solidFill>
                  <a:srgbClr val="888888"/>
                </a:solidFill>
                <a:latin typeface="Calibri"/>
                <a:ea typeface="Calibri"/>
                <a:cs typeface="Calibri"/>
                <a:sym typeface="Calibri"/>
                <a:rtl val="0"/>
              </a:rPr>
              <a:t> </a:t>
            </a:r>
            <a:r>
              <a:rPr lang="en-US" dirty="0" err="1" smtClean="0">
                <a:solidFill>
                  <a:srgbClr val="888888"/>
                </a:solidFill>
                <a:latin typeface="Calibri"/>
                <a:ea typeface="Calibri"/>
                <a:cs typeface="Calibri"/>
                <a:sym typeface="Calibri"/>
                <a:rtl val="0"/>
              </a:rPr>
              <a:t>Fumagalli</a:t>
            </a:r>
            <a:endParaRPr lang="en-US" sz="3200" b="0" i="0" u="none" strike="noStrike" cap="none" baseline="0" dirty="0">
              <a:solidFill>
                <a:srgbClr val="888888"/>
              </a:solidFill>
              <a:latin typeface="Calibri"/>
              <a:ea typeface="Calibri"/>
              <a:cs typeface="Calibri"/>
              <a:sym typeface="Calibri"/>
              <a:rtl val="0"/>
            </a:endParaRPr>
          </a:p>
          <a:p>
            <a:pPr marL="0" marR="0" lvl="0" indent="0" algn="ctr" rtl="0">
              <a:lnSpc>
                <a:spcPct val="100000"/>
              </a:lnSpc>
              <a:spcBef>
                <a:spcPts val="0"/>
              </a:spcBef>
              <a:spcAft>
                <a:spcPts val="0"/>
              </a:spcAft>
              <a:buClr>
                <a:srgbClr val="888888"/>
              </a:buClr>
              <a:buFont typeface="Arial"/>
              <a:buNone/>
            </a:pPr>
            <a:endParaRPr sz="3200" b="0" i="0" u="none" strike="noStrike" cap="none" baseline="0" dirty="0">
              <a:solidFill>
                <a:srgbClr val="888888"/>
              </a:solidFill>
              <a:latin typeface="Calibri"/>
              <a:ea typeface="Calibri"/>
              <a:cs typeface="Calibri"/>
              <a:sym typeface="Calibri"/>
              <a:rtl val="0"/>
            </a:endParaRPr>
          </a:p>
          <a:p>
            <a:pPr marL="0" marR="0" lvl="0" indent="0" algn="ctr" rtl="0">
              <a:lnSpc>
                <a:spcPct val="100000"/>
              </a:lnSpc>
              <a:spcBef>
                <a:spcPts val="0"/>
              </a:spcBef>
              <a:spcAft>
                <a:spcPts val="0"/>
              </a:spcAft>
              <a:buClr>
                <a:srgbClr val="888888"/>
              </a:buClr>
              <a:buSzPct val="25000"/>
              <a:buFont typeface="Arial"/>
              <a:buNone/>
            </a:pPr>
            <a:r>
              <a:rPr lang="en-US" sz="3200" b="0" i="0" u="none" strike="noStrike" cap="none" baseline="0" dirty="0" smtClean="0">
                <a:solidFill>
                  <a:srgbClr val="888888"/>
                </a:solidFill>
                <a:latin typeface="Calibri"/>
                <a:ea typeface="Calibri"/>
                <a:cs typeface="Calibri"/>
                <a:sym typeface="Calibri"/>
                <a:rtl val="0"/>
              </a:rPr>
              <a:t>March</a:t>
            </a:r>
            <a:r>
              <a:rPr lang="en-US" sz="3200" b="0" i="0" u="none" strike="noStrike" cap="none" dirty="0" smtClean="0">
                <a:solidFill>
                  <a:srgbClr val="888888"/>
                </a:solidFill>
                <a:latin typeface="Calibri"/>
                <a:ea typeface="Calibri"/>
                <a:cs typeface="Calibri"/>
                <a:sym typeface="Calibri"/>
                <a:rtl val="0"/>
              </a:rPr>
              <a:t> </a:t>
            </a:r>
            <a:r>
              <a:rPr lang="en-US" sz="3200" dirty="0" smtClean="0">
                <a:solidFill>
                  <a:srgbClr val="888888"/>
                </a:solidFill>
                <a:latin typeface="Calibri"/>
                <a:ea typeface="Calibri"/>
                <a:cs typeface="Calibri"/>
                <a:sym typeface="Calibri"/>
              </a:rPr>
              <a:t>2</a:t>
            </a:r>
            <a:r>
              <a:rPr lang="en-US" sz="3200" baseline="30000" dirty="0" smtClean="0">
                <a:solidFill>
                  <a:srgbClr val="888888"/>
                </a:solidFill>
                <a:latin typeface="Calibri"/>
                <a:ea typeface="Calibri"/>
                <a:cs typeface="Calibri"/>
                <a:sym typeface="Calibri"/>
              </a:rPr>
              <a:t>nd</a:t>
            </a:r>
            <a:r>
              <a:rPr lang="en-US" sz="3200" b="0" i="0" u="none" strike="noStrike" cap="none" baseline="0" dirty="0" smtClean="0">
                <a:solidFill>
                  <a:srgbClr val="888888"/>
                </a:solidFill>
                <a:latin typeface="Calibri"/>
                <a:ea typeface="Calibri"/>
                <a:cs typeface="Calibri"/>
                <a:sym typeface="Calibri"/>
                <a:rtl val="0"/>
              </a:rPr>
              <a:t> 2016</a:t>
            </a:r>
          </a:p>
          <a:p>
            <a:pPr marL="0" marR="0" lvl="0" indent="0" algn="ctr" rtl="0">
              <a:lnSpc>
                <a:spcPct val="100000"/>
              </a:lnSpc>
              <a:spcBef>
                <a:spcPts val="0"/>
              </a:spcBef>
              <a:spcAft>
                <a:spcPts val="0"/>
              </a:spcAft>
              <a:buClr>
                <a:srgbClr val="888888"/>
              </a:buClr>
              <a:buSzPct val="25000"/>
              <a:buFont typeface="Arial"/>
              <a:buNone/>
            </a:pPr>
            <a:endParaRPr lang="en-US" sz="3200" dirty="0">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rgbClr val="888888"/>
              </a:buClr>
              <a:buSzPct val="25000"/>
              <a:buFont typeface="Arial"/>
              <a:buNone/>
            </a:pPr>
            <a:endParaRPr lang="en-US" sz="3200" b="0" i="0" u="none" strike="noStrike" cap="none" baseline="0" dirty="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23612902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28" name="Multiply 27"/>
          <p:cNvSpPr/>
          <p:nvPr/>
        </p:nvSpPr>
        <p:spPr>
          <a:xfrm>
            <a:off x="2400996" y="2221698"/>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2763951" y="253946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4511969" y="2521023"/>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6188717" y="253738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7454519" y="4465441"/>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Bent Arrow 4"/>
          <p:cNvSpPr/>
          <p:nvPr/>
        </p:nvSpPr>
        <p:spPr>
          <a:xfrm flipV="1">
            <a:off x="2329498" y="4651603"/>
            <a:ext cx="4496727" cy="1031009"/>
          </a:xfrm>
          <a:prstGeom prst="bentArrow">
            <a:avLst>
              <a:gd name="adj1" fmla="val 25000"/>
              <a:gd name="adj2" fmla="val 25000"/>
              <a:gd name="adj3" fmla="val 25000"/>
              <a:gd name="adj4" fmla="val 4926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2526842" y="5567526"/>
            <a:ext cx="4034766" cy="369332"/>
          </a:xfrm>
          <a:prstGeom prst="rect">
            <a:avLst/>
          </a:prstGeom>
          <a:noFill/>
        </p:spPr>
        <p:txBody>
          <a:bodyPr wrap="none" rtlCol="0">
            <a:spAutoFit/>
          </a:bodyPr>
          <a:lstStyle/>
          <a:p>
            <a:r>
              <a:rPr lang="en-US" dirty="0" smtClean="0"/>
              <a:t>Avoiding genotype and SNP calling at all?</a:t>
            </a:r>
            <a:endParaRPr lang="en-US" dirty="0"/>
          </a:p>
        </p:txBody>
      </p:sp>
    </p:spTree>
    <p:extLst>
      <p:ext uri="{BB962C8B-B14F-4D97-AF65-F5344CB8AC3E}">
        <p14:creationId xmlns:p14="http://schemas.microsoft.com/office/powerpoint/2010/main" val="27404590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Genotype likelihoods</a:t>
            </a:r>
            <a:endParaRPr lang="en-US" dirty="0"/>
          </a:p>
        </p:txBody>
      </p:sp>
      <p:sp>
        <p:nvSpPr>
          <p:cNvPr id="4" name="TextBox 3"/>
          <p:cNvSpPr txBox="1"/>
          <p:nvPr/>
        </p:nvSpPr>
        <p:spPr>
          <a:xfrm>
            <a:off x="6144245" y="2987829"/>
            <a:ext cx="1704162" cy="461665"/>
          </a:xfrm>
          <a:prstGeom prst="rect">
            <a:avLst/>
          </a:prstGeom>
          <a:noFill/>
          <a:ln>
            <a:solidFill>
              <a:srgbClr val="3366FF"/>
            </a:solidFill>
          </a:ln>
        </p:spPr>
        <p:txBody>
          <a:bodyPr wrap="none" rtlCol="0">
            <a:spAutoFit/>
          </a:bodyPr>
          <a:lstStyle/>
          <a:p>
            <a:r>
              <a:rPr lang="en-US" sz="2400" dirty="0" smtClean="0"/>
              <a:t>P(D | G=AA)</a:t>
            </a:r>
            <a:endParaRPr lang="en-US" sz="2400" dirty="0"/>
          </a:p>
        </p:txBody>
      </p:sp>
      <p:sp>
        <p:nvSpPr>
          <p:cNvPr id="5" name="TextBox 4"/>
          <p:cNvSpPr txBox="1"/>
          <p:nvPr/>
        </p:nvSpPr>
        <p:spPr>
          <a:xfrm>
            <a:off x="1525107" y="2726394"/>
            <a:ext cx="1880718" cy="2862322"/>
          </a:xfrm>
          <a:prstGeom prst="rect">
            <a:avLst/>
          </a:prstGeom>
          <a:noFill/>
        </p:spPr>
        <p:txBody>
          <a:bodyPr wrap="none" rtlCol="0">
            <a:spAutoFit/>
          </a:bodyPr>
          <a:lstStyle/>
          <a:p>
            <a:r>
              <a:rPr lang="en-US" sz="2000" dirty="0" smtClean="0"/>
              <a:t>Base</a:t>
            </a:r>
          </a:p>
          <a:p>
            <a:endParaRPr lang="en-US" sz="2000" dirty="0"/>
          </a:p>
          <a:p>
            <a:r>
              <a:rPr lang="en-US" sz="2000" dirty="0" smtClean="0"/>
              <a:t>Nr of reads</a:t>
            </a:r>
          </a:p>
          <a:p>
            <a:endParaRPr lang="en-US" sz="2000" dirty="0"/>
          </a:p>
          <a:p>
            <a:r>
              <a:rPr lang="en-US" sz="2000" dirty="0" smtClean="0"/>
              <a:t>Base quality</a:t>
            </a:r>
          </a:p>
          <a:p>
            <a:endParaRPr lang="en-US" sz="2000" dirty="0"/>
          </a:p>
          <a:p>
            <a:r>
              <a:rPr lang="en-US" sz="2000" dirty="0" smtClean="0"/>
              <a:t>Mapping quality</a:t>
            </a:r>
          </a:p>
          <a:p>
            <a:endParaRPr lang="en-US" sz="2000" dirty="0"/>
          </a:p>
          <a:p>
            <a:pPr algn="ctr"/>
            <a:r>
              <a:rPr lang="is-IS" sz="2000" dirty="0" smtClean="0"/>
              <a:t>	…</a:t>
            </a:r>
            <a:endParaRPr lang="en-US" sz="2000" dirty="0"/>
          </a:p>
        </p:txBody>
      </p:sp>
      <p:sp>
        <p:nvSpPr>
          <p:cNvPr id="6" name="Oval 5"/>
          <p:cNvSpPr/>
          <p:nvPr/>
        </p:nvSpPr>
        <p:spPr>
          <a:xfrm>
            <a:off x="1232584" y="2296894"/>
            <a:ext cx="2222387" cy="3716112"/>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57200" y="1587284"/>
            <a:ext cx="8200858" cy="400110"/>
          </a:xfrm>
          <a:prstGeom prst="rect">
            <a:avLst/>
          </a:prstGeom>
          <a:noFill/>
        </p:spPr>
        <p:txBody>
          <a:bodyPr wrap="none" rtlCol="0">
            <a:spAutoFit/>
          </a:bodyPr>
          <a:lstStyle/>
          <a:p>
            <a:r>
              <a:rPr lang="en-US" sz="2000" dirty="0" smtClean="0"/>
              <a:t>Chrom1	272	A	24	AAAAAGGAGAGGTAAG</a:t>
            </a:r>
            <a:r>
              <a:rPr lang="en-US" sz="2000" dirty="0"/>
              <a:t>	</a:t>
            </a:r>
            <a:r>
              <a:rPr lang="en-US" sz="2000" dirty="0" smtClean="0"/>
              <a:t>&lt;</a:t>
            </a:r>
            <a:r>
              <a:rPr lang="en-US" sz="2000" dirty="0"/>
              <a:t>&lt;&lt;+;&lt;&lt;&lt;&lt;&lt;&lt;&lt;&lt;&lt;&lt;&lt;=&lt;;&lt;;7&lt;&amp;</a:t>
            </a:r>
          </a:p>
        </p:txBody>
      </p:sp>
      <p:sp>
        <p:nvSpPr>
          <p:cNvPr id="9" name="TextBox 8"/>
          <p:cNvSpPr txBox="1"/>
          <p:nvPr/>
        </p:nvSpPr>
        <p:spPr>
          <a:xfrm>
            <a:off x="6144245" y="3924534"/>
            <a:ext cx="1720243" cy="461665"/>
          </a:xfrm>
          <a:prstGeom prst="rect">
            <a:avLst/>
          </a:prstGeom>
          <a:noFill/>
          <a:ln>
            <a:solidFill>
              <a:srgbClr val="3366FF"/>
            </a:solidFill>
          </a:ln>
        </p:spPr>
        <p:txBody>
          <a:bodyPr wrap="none" rtlCol="0">
            <a:spAutoFit/>
          </a:bodyPr>
          <a:lstStyle/>
          <a:p>
            <a:r>
              <a:rPr lang="en-US" sz="2400" dirty="0" smtClean="0"/>
              <a:t>P(D | G=AG)</a:t>
            </a:r>
            <a:endParaRPr lang="en-US" sz="2400" dirty="0"/>
          </a:p>
        </p:txBody>
      </p:sp>
      <p:sp>
        <p:nvSpPr>
          <p:cNvPr id="10" name="TextBox 9"/>
          <p:cNvSpPr txBox="1"/>
          <p:nvPr/>
        </p:nvSpPr>
        <p:spPr>
          <a:xfrm>
            <a:off x="6144245" y="5017914"/>
            <a:ext cx="1736323" cy="461665"/>
          </a:xfrm>
          <a:prstGeom prst="rect">
            <a:avLst/>
          </a:prstGeom>
          <a:noFill/>
          <a:ln>
            <a:solidFill>
              <a:srgbClr val="3366FF"/>
            </a:solidFill>
          </a:ln>
        </p:spPr>
        <p:txBody>
          <a:bodyPr wrap="none" rtlCol="0">
            <a:spAutoFit/>
          </a:bodyPr>
          <a:lstStyle/>
          <a:p>
            <a:r>
              <a:rPr lang="en-US" sz="2400" dirty="0" smtClean="0"/>
              <a:t>P(D | G=GG)</a:t>
            </a:r>
            <a:endParaRPr lang="en-US" sz="2400" dirty="0"/>
          </a:p>
        </p:txBody>
      </p:sp>
      <p:cxnSp>
        <p:nvCxnSpPr>
          <p:cNvPr id="12" name="Straight Arrow Connector 11"/>
          <p:cNvCxnSpPr>
            <a:stCxn id="6" idx="6"/>
            <a:endCxn id="4" idx="1"/>
          </p:cNvCxnSpPr>
          <p:nvPr/>
        </p:nvCxnSpPr>
        <p:spPr>
          <a:xfrm flipV="1">
            <a:off x="3454971" y="3218662"/>
            <a:ext cx="2689274" cy="9362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6"/>
            <a:endCxn id="9" idx="1"/>
          </p:cNvCxnSpPr>
          <p:nvPr/>
        </p:nvCxnSpPr>
        <p:spPr>
          <a:xfrm>
            <a:off x="3454971" y="4154950"/>
            <a:ext cx="2689274" cy="4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6" idx="6"/>
            <a:endCxn id="10" idx="1"/>
          </p:cNvCxnSpPr>
          <p:nvPr/>
        </p:nvCxnSpPr>
        <p:spPr>
          <a:xfrm>
            <a:off x="3454971" y="4154950"/>
            <a:ext cx="2689274" cy="109379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583980" y="1987394"/>
            <a:ext cx="2876029" cy="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5714707" y="2112228"/>
            <a:ext cx="2673215" cy="369332"/>
          </a:xfrm>
          <a:prstGeom prst="rect">
            <a:avLst/>
          </a:prstGeom>
          <a:noFill/>
        </p:spPr>
        <p:txBody>
          <a:bodyPr wrap="none" rtlCol="0">
            <a:spAutoFit/>
          </a:bodyPr>
          <a:lstStyle/>
          <a:p>
            <a:r>
              <a:rPr lang="en-US" dirty="0" smtClean="0"/>
              <a:t>Base quality in </a:t>
            </a:r>
            <a:r>
              <a:rPr lang="en-US" dirty="0" err="1" smtClean="0"/>
              <a:t>Phred</a:t>
            </a:r>
            <a:r>
              <a:rPr lang="en-US" dirty="0" smtClean="0"/>
              <a:t> scale</a:t>
            </a:r>
            <a:endParaRPr lang="en-US" dirty="0"/>
          </a:p>
        </p:txBody>
      </p:sp>
    </p:spTree>
    <p:extLst>
      <p:ext uri="{BB962C8B-B14F-4D97-AF65-F5344CB8AC3E}">
        <p14:creationId xmlns:p14="http://schemas.microsoft.com/office/powerpoint/2010/main" val="5558773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Calculating genotype likelihoods</a:t>
            </a:r>
          </a:p>
        </p:txBody>
      </p:sp>
      <p:pic>
        <p:nvPicPr>
          <p:cNvPr id="461" name="Shape 461"/>
          <p:cNvPicPr preferRelativeResize="0"/>
          <p:nvPr/>
        </p:nvPicPr>
        <p:blipFill rotWithShape="1">
          <a:blip r:embed="rId3">
            <a:alphaModFix/>
          </a:blip>
          <a:srcRect/>
          <a:stretch/>
        </p:blipFill>
        <p:spPr>
          <a:xfrm>
            <a:off x="0" y="1417637"/>
            <a:ext cx="9144000" cy="1525374"/>
          </a:xfrm>
          <a:prstGeom prst="rect">
            <a:avLst/>
          </a:prstGeom>
          <a:noFill/>
          <a:ln>
            <a:noFill/>
          </a:ln>
        </p:spPr>
      </p:pic>
    </p:spTree>
    <p:extLst>
      <p:ext uri="{BB962C8B-B14F-4D97-AF65-F5344CB8AC3E}">
        <p14:creationId xmlns:p14="http://schemas.microsoft.com/office/powerpoint/2010/main" val="23565111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481" name="Shape 481"/>
          <p:cNvPicPr preferRelativeResize="0"/>
          <p:nvPr/>
        </p:nvPicPr>
        <p:blipFill rotWithShape="1">
          <a:blip r:embed="rId3">
            <a:alphaModFix/>
          </a:blip>
          <a:srcRect/>
          <a:stretch/>
        </p:blipFill>
        <p:spPr>
          <a:xfrm>
            <a:off x="0" y="877165"/>
            <a:ext cx="9144000" cy="5980782"/>
          </a:xfrm>
          <a:prstGeom prst="rect">
            <a:avLst/>
          </a:prstGeom>
          <a:noFill/>
          <a:ln>
            <a:noFill/>
          </a:ln>
        </p:spPr>
      </p:pic>
    </p:spTree>
    <p:extLst>
      <p:ext uri="{BB962C8B-B14F-4D97-AF65-F5344CB8AC3E}">
        <p14:creationId xmlns:p14="http://schemas.microsoft.com/office/powerpoint/2010/main" val="61126800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Shape 486"/>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487" name="Shape 487"/>
          <p:cNvPicPr preferRelativeResize="0"/>
          <p:nvPr/>
        </p:nvPicPr>
        <p:blipFill rotWithShape="1">
          <a:blip r:embed="rId3">
            <a:alphaModFix/>
          </a:blip>
          <a:srcRect/>
          <a:stretch/>
        </p:blipFill>
        <p:spPr>
          <a:xfrm>
            <a:off x="0" y="877165"/>
            <a:ext cx="9144000" cy="5980782"/>
          </a:xfrm>
          <a:prstGeom prst="rect">
            <a:avLst/>
          </a:prstGeom>
          <a:noFill/>
          <a:ln>
            <a:noFill/>
          </a:ln>
        </p:spPr>
      </p:pic>
      <p:sp>
        <p:nvSpPr>
          <p:cNvPr id="488" name="Shape 488"/>
          <p:cNvSpPr/>
          <p:nvPr/>
        </p:nvSpPr>
        <p:spPr>
          <a:xfrm>
            <a:off x="65976" y="3661998"/>
            <a:ext cx="989655" cy="395891"/>
          </a:xfrm>
          <a:prstGeom prst="roundRect">
            <a:avLst>
              <a:gd name="adj" fmla="val 16667"/>
            </a:avLst>
          </a:prstGeom>
          <a:noFill/>
          <a:ln w="28575" cap="flat">
            <a:solidFill>
              <a:srgbClr val="FF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19459275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494" name="Shape 494"/>
          <p:cNvPicPr preferRelativeResize="0"/>
          <p:nvPr/>
        </p:nvPicPr>
        <p:blipFill rotWithShape="1">
          <a:blip r:embed="rId3">
            <a:alphaModFix/>
          </a:blip>
          <a:srcRect/>
          <a:stretch/>
        </p:blipFill>
        <p:spPr>
          <a:xfrm>
            <a:off x="0" y="1231900"/>
            <a:ext cx="9144000" cy="4391526"/>
          </a:xfrm>
          <a:prstGeom prst="rect">
            <a:avLst/>
          </a:prstGeom>
          <a:noFill/>
          <a:ln>
            <a:noFill/>
          </a:ln>
        </p:spPr>
      </p:pic>
      <p:sp>
        <p:nvSpPr>
          <p:cNvPr id="495" name="Shape 495"/>
          <p:cNvSpPr/>
          <p:nvPr/>
        </p:nvSpPr>
        <p:spPr>
          <a:xfrm>
            <a:off x="2309193" y="4107376"/>
            <a:ext cx="6834805"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34925079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Shape 500"/>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01" name="Shape 501"/>
          <p:cNvPicPr preferRelativeResize="0"/>
          <p:nvPr/>
        </p:nvPicPr>
        <p:blipFill rotWithShape="1">
          <a:blip r:embed="rId3">
            <a:alphaModFix/>
          </a:blip>
          <a:srcRect/>
          <a:stretch/>
        </p:blipFill>
        <p:spPr>
          <a:xfrm>
            <a:off x="0" y="1231900"/>
            <a:ext cx="9144000" cy="4391526"/>
          </a:xfrm>
          <a:prstGeom prst="rect">
            <a:avLst/>
          </a:prstGeom>
          <a:noFill/>
          <a:ln>
            <a:noFill/>
          </a:ln>
        </p:spPr>
      </p:pic>
      <p:sp>
        <p:nvSpPr>
          <p:cNvPr id="502" name="Shape 502"/>
          <p:cNvSpPr/>
          <p:nvPr/>
        </p:nvSpPr>
        <p:spPr>
          <a:xfrm>
            <a:off x="2309196" y="4107376"/>
            <a:ext cx="6834804"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03" name="Shape 503"/>
          <p:cNvSpPr/>
          <p:nvPr/>
        </p:nvSpPr>
        <p:spPr>
          <a:xfrm>
            <a:off x="2441149" y="3150639"/>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42768281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Shape 508"/>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09" name="Shape 509"/>
          <p:cNvPicPr preferRelativeResize="0"/>
          <p:nvPr/>
        </p:nvPicPr>
        <p:blipFill rotWithShape="1">
          <a:blip r:embed="rId3">
            <a:alphaModFix/>
          </a:blip>
          <a:srcRect/>
          <a:stretch/>
        </p:blipFill>
        <p:spPr>
          <a:xfrm>
            <a:off x="0" y="1231900"/>
            <a:ext cx="9144000" cy="4391526"/>
          </a:xfrm>
          <a:prstGeom prst="rect">
            <a:avLst/>
          </a:prstGeom>
          <a:noFill/>
          <a:ln>
            <a:noFill/>
          </a:ln>
        </p:spPr>
      </p:pic>
      <p:sp>
        <p:nvSpPr>
          <p:cNvPr id="510" name="Shape 510"/>
          <p:cNvSpPr/>
          <p:nvPr/>
        </p:nvSpPr>
        <p:spPr>
          <a:xfrm>
            <a:off x="4024596" y="4107376"/>
            <a:ext cx="5119402"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11" name="Shape 511"/>
          <p:cNvSpPr/>
          <p:nvPr/>
        </p:nvSpPr>
        <p:spPr>
          <a:xfrm>
            <a:off x="2441149" y="3150639"/>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11659427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457200" y="-220212"/>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17" name="Shape 517"/>
          <p:cNvPicPr preferRelativeResize="0"/>
          <p:nvPr/>
        </p:nvPicPr>
        <p:blipFill rotWithShape="1">
          <a:blip r:embed="rId3">
            <a:alphaModFix/>
          </a:blip>
          <a:srcRect/>
          <a:stretch/>
        </p:blipFill>
        <p:spPr>
          <a:xfrm>
            <a:off x="0" y="638079"/>
            <a:ext cx="9144000" cy="4391526"/>
          </a:xfrm>
          <a:prstGeom prst="rect">
            <a:avLst/>
          </a:prstGeom>
          <a:noFill/>
          <a:ln>
            <a:noFill/>
          </a:ln>
        </p:spPr>
      </p:pic>
      <p:sp>
        <p:nvSpPr>
          <p:cNvPr id="518" name="Shape 518"/>
          <p:cNvSpPr/>
          <p:nvPr/>
        </p:nvSpPr>
        <p:spPr>
          <a:xfrm>
            <a:off x="4024596" y="3645517"/>
            <a:ext cx="5119402"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19" name="Shape 519"/>
          <p:cNvSpPr/>
          <p:nvPr/>
        </p:nvSpPr>
        <p:spPr>
          <a:xfrm>
            <a:off x="2441149" y="2606302"/>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pic>
        <p:nvPicPr>
          <p:cNvPr id="520" name="Shape 520"/>
          <p:cNvPicPr preferRelativeResize="0"/>
          <p:nvPr/>
        </p:nvPicPr>
        <p:blipFill rotWithShape="1">
          <a:blip r:embed="rId4">
            <a:alphaModFix/>
          </a:blip>
          <a:srcRect/>
          <a:stretch/>
        </p:blipFill>
        <p:spPr>
          <a:xfrm>
            <a:off x="2138358" y="4503269"/>
            <a:ext cx="5995174" cy="2329602"/>
          </a:xfrm>
          <a:prstGeom prst="rect">
            <a:avLst/>
          </a:prstGeom>
          <a:noFill/>
          <a:ln>
            <a:noFill/>
          </a:ln>
        </p:spPr>
      </p:pic>
      <p:sp>
        <p:nvSpPr>
          <p:cNvPr id="521" name="Shape 521"/>
          <p:cNvSpPr/>
          <p:nvPr/>
        </p:nvSpPr>
        <p:spPr>
          <a:xfrm>
            <a:off x="4519425" y="5558980"/>
            <a:ext cx="3777181" cy="1088703"/>
          </a:xfrm>
          <a:prstGeom prst="rect">
            <a:avLst/>
          </a:prstGeom>
          <a:solidFill>
            <a:schemeClr val="lt1"/>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22" name="Shape 522"/>
          <p:cNvSpPr/>
          <p:nvPr/>
        </p:nvSpPr>
        <p:spPr>
          <a:xfrm>
            <a:off x="3104872" y="5315489"/>
            <a:ext cx="523863" cy="1101256"/>
          </a:xfrm>
          <a:prstGeom prst="rect">
            <a:avLst/>
          </a:prstGeom>
          <a:solidFill>
            <a:srgbClr val="FFFFFF"/>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479657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a:xfrm>
            <a:off x="457200" y="-220212"/>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28" name="Shape 528"/>
          <p:cNvPicPr preferRelativeResize="0"/>
          <p:nvPr/>
        </p:nvPicPr>
        <p:blipFill rotWithShape="1">
          <a:blip r:embed="rId3">
            <a:alphaModFix/>
          </a:blip>
          <a:srcRect/>
          <a:stretch/>
        </p:blipFill>
        <p:spPr>
          <a:xfrm>
            <a:off x="0" y="638079"/>
            <a:ext cx="9144000" cy="4391526"/>
          </a:xfrm>
          <a:prstGeom prst="rect">
            <a:avLst/>
          </a:prstGeom>
          <a:noFill/>
          <a:ln>
            <a:noFill/>
          </a:ln>
        </p:spPr>
      </p:pic>
      <p:sp>
        <p:nvSpPr>
          <p:cNvPr id="529" name="Shape 529"/>
          <p:cNvSpPr/>
          <p:nvPr/>
        </p:nvSpPr>
        <p:spPr>
          <a:xfrm>
            <a:off x="4024596" y="3645517"/>
            <a:ext cx="5119402"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30" name="Shape 530"/>
          <p:cNvSpPr/>
          <p:nvPr/>
        </p:nvSpPr>
        <p:spPr>
          <a:xfrm>
            <a:off x="2441149" y="2606302"/>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pic>
        <p:nvPicPr>
          <p:cNvPr id="531" name="Shape 531"/>
          <p:cNvPicPr preferRelativeResize="0"/>
          <p:nvPr/>
        </p:nvPicPr>
        <p:blipFill rotWithShape="1">
          <a:blip r:embed="rId4">
            <a:alphaModFix/>
          </a:blip>
          <a:srcRect/>
          <a:stretch/>
        </p:blipFill>
        <p:spPr>
          <a:xfrm>
            <a:off x="2138358" y="4503269"/>
            <a:ext cx="5995174" cy="2329602"/>
          </a:xfrm>
          <a:prstGeom prst="rect">
            <a:avLst/>
          </a:prstGeom>
          <a:noFill/>
          <a:ln>
            <a:noFill/>
          </a:ln>
        </p:spPr>
      </p:pic>
      <p:sp>
        <p:nvSpPr>
          <p:cNvPr id="532" name="Shape 532"/>
          <p:cNvSpPr/>
          <p:nvPr/>
        </p:nvSpPr>
        <p:spPr>
          <a:xfrm>
            <a:off x="4519425" y="5558980"/>
            <a:ext cx="3777181" cy="1088703"/>
          </a:xfrm>
          <a:prstGeom prst="rect">
            <a:avLst/>
          </a:prstGeom>
          <a:solidFill>
            <a:schemeClr val="lt1"/>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33" name="Shape 533"/>
          <p:cNvSpPr/>
          <p:nvPr/>
        </p:nvSpPr>
        <p:spPr>
          <a:xfrm>
            <a:off x="3104872" y="5362528"/>
            <a:ext cx="523863" cy="501756"/>
          </a:xfrm>
          <a:prstGeom prst="rect">
            <a:avLst/>
          </a:prstGeom>
          <a:solidFill>
            <a:srgbClr val="FFFFFF"/>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16746437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Outline</a:t>
            </a:r>
            <a:endParaRPr lang="en-US" sz="3600" b="1" i="0" u="none" strike="noStrike" cap="none" baseline="0" dirty="0">
              <a:solidFill>
                <a:schemeClr val="dk1"/>
              </a:solidFill>
              <a:latin typeface="Arial"/>
              <a:ea typeface="Arial"/>
              <a:cs typeface="Arial"/>
              <a:sym typeface="Arial"/>
              <a:rtl val="0"/>
            </a:endParaRPr>
          </a:p>
        </p:txBody>
      </p:sp>
      <p:sp>
        <p:nvSpPr>
          <p:cNvPr id="43" name="Shape 43"/>
          <p:cNvSpPr txBox="1">
            <a:spLocks noGrp="1"/>
          </p:cNvSpPr>
          <p:nvPr>
            <p:ph type="body" idx="1"/>
          </p:nvPr>
        </p:nvSpPr>
        <p:spPr>
          <a:xfrm>
            <a:off x="457200" y="1150512"/>
            <a:ext cx="8229600" cy="2336999"/>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chemeClr val="dk1"/>
              </a:buClr>
              <a:buSzPct val="100000"/>
            </a:pPr>
            <a:r>
              <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Brief introduction to natural selection</a:t>
            </a:r>
          </a:p>
          <a:p>
            <a:pPr marL="457200" marR="0" lvl="0" indent="-342900" algn="l" rtl="0">
              <a:lnSpc>
                <a:spcPct val="100000"/>
              </a:lnSpc>
              <a:spcBef>
                <a:spcPts val="0"/>
              </a:spcBef>
              <a:spcAft>
                <a:spcPts val="0"/>
              </a:spcAft>
              <a:buClr>
                <a:schemeClr val="dk1"/>
              </a:buClr>
              <a:buSzPct val="100000"/>
            </a:pPr>
            <a:endPar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457200" marR="0" lvl="0" indent="-342900" algn="l" rtl="0">
              <a:lnSpc>
                <a:spcPct val="100000"/>
              </a:lnSpc>
              <a:spcBef>
                <a:spcPts val="0"/>
              </a:spcBef>
              <a:spcAft>
                <a:spcPts val="0"/>
              </a:spcAft>
              <a:buClr>
                <a:schemeClr val="dk1"/>
              </a:buClr>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Modes of selection</a:t>
            </a:r>
          </a:p>
          <a:p>
            <a:pPr marL="457200" marR="0" lvl="0" indent="-342900" algn="l" rtl="0">
              <a:lnSpc>
                <a:spcPct val="100000"/>
              </a:lnSpc>
              <a:spcBef>
                <a:spcPts val="0"/>
              </a:spcBef>
              <a:spcAft>
                <a:spcPts val="0"/>
              </a:spcAft>
              <a:buClr>
                <a:schemeClr val="dk1"/>
              </a:buClr>
              <a:buSzPct val="100000"/>
            </a:pP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marR="0" lvl="0" indent="-342900" algn="l" rtl="0">
              <a:lnSpc>
                <a:spcPct val="100000"/>
              </a:lnSpc>
              <a:spcBef>
                <a:spcPts val="0"/>
              </a:spcBef>
              <a:spcAft>
                <a:spcPts val="0"/>
              </a:spcAft>
              <a:buClr>
                <a:schemeClr val="dk1"/>
              </a:buClr>
              <a:buSzPct val="100000"/>
            </a:pPr>
            <a:r>
              <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Inferring</a:t>
            </a:r>
            <a:r>
              <a:rPr lang="en-US" sz="2400" i="0" u="none" strike="no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 selection at the intra-species level</a:t>
            </a:r>
          </a:p>
          <a:p>
            <a:pPr marL="857250" lvl="1" indent="-342900">
              <a:spcBef>
                <a:spcPts val="0"/>
              </a:spcBef>
              <a:buSzPct val="100000"/>
            </a:pPr>
            <a:r>
              <a:rPr lang="en-US" sz="240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Genetic differentiation</a:t>
            </a:r>
          </a:p>
          <a:p>
            <a:pPr marL="857250" lvl="1" indent="-342900">
              <a:spcBef>
                <a:spcPts val="0"/>
              </a:spcBef>
              <a:buSzPct val="100000"/>
            </a:pPr>
            <a:r>
              <a:rPr lang="en-US" sz="2400" i="0" u="none" strike="no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Haplotype variation</a:t>
            </a:r>
          </a:p>
          <a:p>
            <a:pPr marL="857250" lvl="1"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Model-based approaches</a:t>
            </a:r>
            <a:endParaRPr lang="en-US" sz="2400" i="0" u="none" strike="no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857250" lvl="1"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tl val="0"/>
              </a:rPr>
              <a:t>Testing for significance</a:t>
            </a:r>
          </a:p>
          <a:p>
            <a:pPr marL="857250" lvl="1" indent="-342900">
              <a:spcBef>
                <a:spcPts val="0"/>
              </a:spcBef>
              <a:buSzPct val="100000"/>
            </a:pPr>
            <a:endPar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457200"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Inferring selection at the inter-species level</a:t>
            </a:r>
          </a:p>
          <a:p>
            <a:pPr marL="457200" indent="-342900">
              <a:spcBef>
                <a:spcPts val="0"/>
              </a:spcBef>
              <a:buSzPct val="100000"/>
            </a:pPr>
            <a:endParaRPr lang="en-US" sz="2400" dirty="0" smtClean="0">
              <a:solidFill>
                <a:schemeClr val="dk1"/>
              </a:solidFill>
            </a:endParaRPr>
          </a:p>
          <a:p>
            <a:pPr marL="457200" indent="-342900">
              <a:spcBef>
                <a:spcPts val="0"/>
              </a:spcBef>
              <a:buSzPct val="100000"/>
            </a:pPr>
            <a:r>
              <a:rPr lang="en-US" sz="2400" dirty="0" smtClean="0">
                <a:solidFill>
                  <a:schemeClr val="dk1"/>
                </a:solidFill>
              </a:rPr>
              <a:t>Detecting selection from low-depth sequencing data</a:t>
            </a:r>
          </a:p>
          <a:p>
            <a:pPr marL="457200" indent="-342900">
              <a:spcBef>
                <a:spcPts val="0"/>
              </a:spcBef>
              <a:buSzPct val="100000"/>
            </a:pPr>
            <a:r>
              <a:rPr lang="en-US" sz="2400" dirty="0" smtClean="0">
                <a:solidFill>
                  <a:schemeClr val="dk1"/>
                </a:solidFill>
              </a:rPr>
              <a:t>Brief notes on optimal experimental design</a:t>
            </a:r>
            <a:endParaRPr lang="en-US" sz="2400" dirty="0">
              <a:solidFill>
                <a:schemeClr val="dk1"/>
              </a:solidFill>
            </a:endParaRPr>
          </a:p>
          <a:p>
            <a:pPr marL="457200" marR="0" lvl="0" indent="-342900" algn="l" rtl="0">
              <a:lnSpc>
                <a:spcPct val="100000"/>
              </a:lnSpc>
              <a:spcBef>
                <a:spcPts val="0"/>
              </a:spcBef>
              <a:spcAft>
                <a:spcPts val="0"/>
              </a:spcAft>
              <a:buClr>
                <a:schemeClr val="dk1"/>
              </a:buClr>
              <a:buSzPct val="100000"/>
            </a:pPr>
            <a:endParaRPr lang="en-US" sz="2400" b="0" i="0" u="none" strike="noStrike" cap="none" baseline="0" dirty="0">
              <a:solidFill>
                <a:schemeClr val="dk1"/>
              </a:solidFill>
              <a:sym typeface="Arial"/>
              <a:rtl val="0"/>
            </a:endParaRPr>
          </a:p>
        </p:txBody>
      </p:sp>
    </p:spTree>
    <p:extLst>
      <p:ext uri="{BB962C8B-B14F-4D97-AF65-F5344CB8AC3E}">
        <p14:creationId xmlns:p14="http://schemas.microsoft.com/office/powerpoint/2010/main" val="10952699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Shape 538"/>
          <p:cNvSpPr txBox="1">
            <a:spLocks noGrp="1"/>
          </p:cNvSpPr>
          <p:nvPr>
            <p:ph type="title"/>
          </p:nvPr>
        </p:nvSpPr>
        <p:spPr>
          <a:xfrm>
            <a:off x="457200" y="-220212"/>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39" name="Shape 539"/>
          <p:cNvPicPr preferRelativeResize="0"/>
          <p:nvPr/>
        </p:nvPicPr>
        <p:blipFill rotWithShape="1">
          <a:blip r:embed="rId3">
            <a:alphaModFix/>
          </a:blip>
          <a:srcRect/>
          <a:stretch/>
        </p:blipFill>
        <p:spPr>
          <a:xfrm>
            <a:off x="0" y="638079"/>
            <a:ext cx="9144000" cy="4391526"/>
          </a:xfrm>
          <a:prstGeom prst="rect">
            <a:avLst/>
          </a:prstGeom>
          <a:noFill/>
          <a:ln>
            <a:noFill/>
          </a:ln>
        </p:spPr>
      </p:pic>
      <p:sp>
        <p:nvSpPr>
          <p:cNvPr id="540" name="Shape 540"/>
          <p:cNvSpPr/>
          <p:nvPr/>
        </p:nvSpPr>
        <p:spPr>
          <a:xfrm>
            <a:off x="4024596" y="3645517"/>
            <a:ext cx="5119402"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41" name="Shape 541"/>
          <p:cNvSpPr/>
          <p:nvPr/>
        </p:nvSpPr>
        <p:spPr>
          <a:xfrm>
            <a:off x="2441149" y="2606302"/>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pic>
        <p:nvPicPr>
          <p:cNvPr id="542" name="Shape 542"/>
          <p:cNvPicPr preferRelativeResize="0"/>
          <p:nvPr/>
        </p:nvPicPr>
        <p:blipFill rotWithShape="1">
          <a:blip r:embed="rId4">
            <a:alphaModFix/>
          </a:blip>
          <a:srcRect/>
          <a:stretch/>
        </p:blipFill>
        <p:spPr>
          <a:xfrm>
            <a:off x="2138358" y="4503269"/>
            <a:ext cx="5995174" cy="2329602"/>
          </a:xfrm>
          <a:prstGeom prst="rect">
            <a:avLst/>
          </a:prstGeom>
          <a:noFill/>
          <a:ln>
            <a:noFill/>
          </a:ln>
        </p:spPr>
      </p:pic>
    </p:spTree>
    <p:extLst>
      <p:ext uri="{BB962C8B-B14F-4D97-AF65-F5344CB8AC3E}">
        <p14:creationId xmlns:p14="http://schemas.microsoft.com/office/powerpoint/2010/main" val="17333485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48" name="Shape 548"/>
          <p:cNvPicPr preferRelativeResize="0"/>
          <p:nvPr/>
        </p:nvPicPr>
        <p:blipFill rotWithShape="1">
          <a:blip r:embed="rId3">
            <a:alphaModFix/>
          </a:blip>
          <a:srcRect/>
          <a:stretch/>
        </p:blipFill>
        <p:spPr>
          <a:xfrm>
            <a:off x="0" y="1231900"/>
            <a:ext cx="9144000" cy="4391526"/>
          </a:xfrm>
          <a:prstGeom prst="rect">
            <a:avLst/>
          </a:prstGeom>
          <a:noFill/>
          <a:ln>
            <a:noFill/>
          </a:ln>
        </p:spPr>
      </p:pic>
      <p:sp>
        <p:nvSpPr>
          <p:cNvPr id="549" name="Shape 549"/>
          <p:cNvSpPr/>
          <p:nvPr/>
        </p:nvSpPr>
        <p:spPr>
          <a:xfrm>
            <a:off x="5789482" y="4107376"/>
            <a:ext cx="3354516"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50" name="Shape 550"/>
          <p:cNvSpPr/>
          <p:nvPr/>
        </p:nvSpPr>
        <p:spPr>
          <a:xfrm>
            <a:off x="2672065" y="3150639"/>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52" name="Shape 552"/>
          <p:cNvSpPr/>
          <p:nvPr/>
        </p:nvSpPr>
        <p:spPr>
          <a:xfrm>
            <a:off x="4683976" y="5031123"/>
            <a:ext cx="247803" cy="493894"/>
          </a:xfrm>
          <a:prstGeom prst="downArrow">
            <a:avLst>
              <a:gd name="adj1" fmla="val 50000"/>
              <a:gd name="adj2" fmla="val 50000"/>
            </a:avLst>
          </a:prstGeom>
          <a:gradFill>
            <a:gsLst>
              <a:gs pos="0">
                <a:srgbClr val="3E7FCE"/>
              </a:gs>
              <a:gs pos="100000">
                <a:srgbClr val="BFDCFF"/>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52880544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Shape 547"/>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48" name="Shape 548"/>
          <p:cNvPicPr preferRelativeResize="0"/>
          <p:nvPr/>
        </p:nvPicPr>
        <p:blipFill rotWithShape="1">
          <a:blip r:embed="rId3">
            <a:alphaModFix/>
          </a:blip>
          <a:srcRect/>
          <a:stretch/>
        </p:blipFill>
        <p:spPr>
          <a:xfrm>
            <a:off x="0" y="1231900"/>
            <a:ext cx="9144000" cy="4391526"/>
          </a:xfrm>
          <a:prstGeom prst="rect">
            <a:avLst/>
          </a:prstGeom>
          <a:noFill/>
          <a:ln>
            <a:noFill/>
          </a:ln>
        </p:spPr>
      </p:pic>
      <p:sp>
        <p:nvSpPr>
          <p:cNvPr id="549" name="Shape 549"/>
          <p:cNvSpPr/>
          <p:nvPr/>
        </p:nvSpPr>
        <p:spPr>
          <a:xfrm>
            <a:off x="5789482" y="4107376"/>
            <a:ext cx="3354516" cy="1105196"/>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550" name="Shape 550"/>
          <p:cNvSpPr/>
          <p:nvPr/>
        </p:nvSpPr>
        <p:spPr>
          <a:xfrm>
            <a:off x="2672065" y="3150639"/>
            <a:ext cx="263906" cy="412386"/>
          </a:xfrm>
          <a:prstGeom prst="roundRect">
            <a:avLst>
              <a:gd name="adj" fmla="val 16667"/>
            </a:avLst>
          </a:prstGeom>
          <a:noFill/>
          <a:ln w="19050" cap="flat">
            <a:solidFill>
              <a:srgbClr val="800000"/>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pic>
        <p:nvPicPr>
          <p:cNvPr id="551" name="Shape 551"/>
          <p:cNvPicPr preferRelativeResize="0"/>
          <p:nvPr/>
        </p:nvPicPr>
        <p:blipFill rotWithShape="1">
          <a:blip r:embed="rId4">
            <a:alphaModFix/>
          </a:blip>
          <a:srcRect/>
          <a:stretch/>
        </p:blipFill>
        <p:spPr>
          <a:xfrm>
            <a:off x="4618001" y="5492028"/>
            <a:ext cx="396641" cy="1117808"/>
          </a:xfrm>
          <a:prstGeom prst="rect">
            <a:avLst/>
          </a:prstGeom>
          <a:noFill/>
          <a:ln>
            <a:noFill/>
          </a:ln>
        </p:spPr>
      </p:pic>
      <p:sp>
        <p:nvSpPr>
          <p:cNvPr id="552" name="Shape 552"/>
          <p:cNvSpPr/>
          <p:nvPr/>
        </p:nvSpPr>
        <p:spPr>
          <a:xfrm>
            <a:off x="4683976" y="5031123"/>
            <a:ext cx="247803" cy="493894"/>
          </a:xfrm>
          <a:prstGeom prst="downArrow">
            <a:avLst>
              <a:gd name="adj1" fmla="val 50000"/>
              <a:gd name="adj2" fmla="val 50000"/>
            </a:avLst>
          </a:prstGeom>
          <a:gradFill>
            <a:gsLst>
              <a:gs pos="0">
                <a:srgbClr val="3E7FCE"/>
              </a:gs>
              <a:gs pos="100000">
                <a:srgbClr val="BFDCFF"/>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8174200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Shape 557"/>
          <p:cNvSpPr txBox="1">
            <a:spLocks noGrp="1"/>
          </p:cNvSpPr>
          <p:nvPr>
            <p:ph type="title"/>
          </p:nvPr>
        </p:nvSpPr>
        <p:spPr>
          <a:xfrm>
            <a:off x="457200" y="-7175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0" i="0" u="none" strike="noStrike" cap="none" baseline="0">
                <a:solidFill>
                  <a:schemeClr val="dk1"/>
                </a:solidFill>
                <a:latin typeface="Calibri"/>
                <a:ea typeface="Calibri"/>
                <a:cs typeface="Calibri"/>
                <a:sym typeface="Calibri"/>
                <a:rtl val="0"/>
              </a:rPr>
              <a:t>Calculating genotype likelihoods</a:t>
            </a:r>
          </a:p>
        </p:txBody>
      </p:sp>
      <p:pic>
        <p:nvPicPr>
          <p:cNvPr id="558" name="Shape 558"/>
          <p:cNvPicPr preferRelativeResize="0"/>
          <p:nvPr/>
        </p:nvPicPr>
        <p:blipFill rotWithShape="1">
          <a:blip r:embed="rId3">
            <a:alphaModFix/>
          </a:blip>
          <a:srcRect/>
          <a:stretch/>
        </p:blipFill>
        <p:spPr>
          <a:xfrm>
            <a:off x="0" y="1231900"/>
            <a:ext cx="9144000" cy="4391526"/>
          </a:xfrm>
          <a:prstGeom prst="rect">
            <a:avLst/>
          </a:prstGeom>
          <a:noFill/>
          <a:ln>
            <a:noFill/>
          </a:ln>
        </p:spPr>
      </p:pic>
      <p:pic>
        <p:nvPicPr>
          <p:cNvPr id="559" name="Shape 559"/>
          <p:cNvPicPr preferRelativeResize="0"/>
          <p:nvPr/>
        </p:nvPicPr>
        <p:blipFill rotWithShape="1">
          <a:blip r:embed="rId4">
            <a:alphaModFix/>
          </a:blip>
          <a:srcRect/>
          <a:stretch/>
        </p:blipFill>
        <p:spPr>
          <a:xfrm>
            <a:off x="2405060" y="5327794"/>
            <a:ext cx="3895725" cy="1117598"/>
          </a:xfrm>
          <a:prstGeom prst="rect">
            <a:avLst/>
          </a:prstGeom>
          <a:noFill/>
          <a:ln>
            <a:noFill/>
          </a:ln>
        </p:spPr>
      </p:pic>
    </p:spTree>
    <p:extLst>
      <p:ext uri="{BB962C8B-B14F-4D97-AF65-F5344CB8AC3E}">
        <p14:creationId xmlns:p14="http://schemas.microsoft.com/office/powerpoint/2010/main" val="8266837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Shape 564"/>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Genotype likelihoods</a:t>
            </a:r>
          </a:p>
        </p:txBody>
      </p:sp>
      <p:graphicFrame>
        <p:nvGraphicFramePr>
          <p:cNvPr id="565" name="Shape 565"/>
          <p:cNvGraphicFramePr/>
          <p:nvPr>
            <p:extLst>
              <p:ext uri="{D42A27DB-BD31-4B8C-83A1-F6EECF244321}">
                <p14:modId xmlns:p14="http://schemas.microsoft.com/office/powerpoint/2010/main" val="2427897254"/>
              </p:ext>
            </p:extLst>
          </p:nvPr>
        </p:nvGraphicFramePr>
        <p:xfrm>
          <a:off x="457200" y="1600200"/>
          <a:ext cx="4425100" cy="4965125"/>
        </p:xfrm>
        <a:graphic>
          <a:graphicData uri="http://schemas.openxmlformats.org/drawingml/2006/table">
            <a:tbl>
              <a:tblPr firstRow="1" bandRow="1">
                <a:noFill/>
              </a:tblPr>
              <a:tblGrid>
                <a:gridCol w="2212550"/>
                <a:gridCol w="2212550"/>
              </a:tblGrid>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a:rtl val="0"/>
                        </a:rPr>
                        <a:t>Genotype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a:rtl val="0"/>
                        </a:rPr>
                        <a:t>Likelihood (log10)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AA</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-7.44</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AC</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-7.74</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AG</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-7.74</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-1.22</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CC</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-9.91</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CG</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-9.91</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CT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-3.38</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GG</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-9.91</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GT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-3.38</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TT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dirty="0">
                          <a:rtl val="0"/>
                        </a:rPr>
                        <a:t>-2.49</a:t>
                      </a:r>
                    </a:p>
                  </a:txBody>
                  <a:tcPr marL="91450" marR="91450" marT="45725" marB="45725"/>
                </a:tc>
              </a:tr>
            </a:tbl>
          </a:graphicData>
        </a:graphic>
      </p:graphicFrame>
      <p:pic>
        <p:nvPicPr>
          <p:cNvPr id="566" name="Shape 566"/>
          <p:cNvPicPr preferRelativeResize="0"/>
          <p:nvPr/>
        </p:nvPicPr>
        <p:blipFill rotWithShape="1">
          <a:blip r:embed="rId3">
            <a:alphaModFix/>
          </a:blip>
          <a:srcRect/>
          <a:stretch/>
        </p:blipFill>
        <p:spPr>
          <a:xfrm>
            <a:off x="5713660" y="1681709"/>
            <a:ext cx="1576797" cy="1192210"/>
          </a:xfrm>
          <a:prstGeom prst="rect">
            <a:avLst/>
          </a:prstGeom>
          <a:noFill/>
          <a:ln>
            <a:noFill/>
          </a:ln>
        </p:spPr>
      </p:pic>
    </p:spTree>
    <p:extLst>
      <p:ext uri="{BB962C8B-B14F-4D97-AF65-F5344CB8AC3E}">
        <p14:creationId xmlns:p14="http://schemas.microsoft.com/office/powerpoint/2010/main" val="7113626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Shape 615"/>
          <p:cNvSpPr txBox="1">
            <a:spLocks noGrp="1"/>
          </p:cNvSpPr>
          <p:nvPr>
            <p:ph type="title"/>
          </p:nvPr>
        </p:nvSpPr>
        <p:spPr>
          <a:xfrm>
            <a:off x="457200" y="27213"/>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Bayesian inference</a:t>
            </a:r>
          </a:p>
        </p:txBody>
      </p:sp>
      <p:pic>
        <p:nvPicPr>
          <p:cNvPr id="616" name="Shape 616"/>
          <p:cNvPicPr preferRelativeResize="0"/>
          <p:nvPr/>
        </p:nvPicPr>
        <p:blipFill rotWithShape="1">
          <a:blip r:embed="rId3">
            <a:alphaModFix/>
          </a:blip>
          <a:srcRect/>
          <a:stretch/>
        </p:blipFill>
        <p:spPr>
          <a:xfrm>
            <a:off x="230914" y="1422666"/>
            <a:ext cx="8686800" cy="5901796"/>
          </a:xfrm>
          <a:prstGeom prst="rect">
            <a:avLst/>
          </a:prstGeom>
          <a:noFill/>
          <a:ln>
            <a:noFill/>
          </a:ln>
        </p:spPr>
      </p:pic>
      <p:sp>
        <p:nvSpPr>
          <p:cNvPr id="617" name="Shape 617"/>
          <p:cNvSpPr/>
          <p:nvPr/>
        </p:nvSpPr>
        <p:spPr>
          <a:xfrm>
            <a:off x="0" y="5822894"/>
            <a:ext cx="9144000" cy="1666043"/>
          </a:xfrm>
          <a:prstGeom prst="rect">
            <a:avLst/>
          </a:prstGeom>
          <a:solidFill>
            <a:schemeClr val="lt1"/>
          </a:solidFill>
          <a:ln w="9525"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7072967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Shape 62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Genotype posterior probabilities</a:t>
            </a:r>
          </a:p>
        </p:txBody>
      </p:sp>
      <p:pic>
        <p:nvPicPr>
          <p:cNvPr id="623" name="Shape 623"/>
          <p:cNvPicPr preferRelativeResize="0"/>
          <p:nvPr/>
        </p:nvPicPr>
        <p:blipFill rotWithShape="1">
          <a:blip r:embed="rId3">
            <a:alphaModFix/>
          </a:blip>
          <a:srcRect/>
          <a:stretch/>
        </p:blipFill>
        <p:spPr>
          <a:xfrm>
            <a:off x="905291" y="2128835"/>
            <a:ext cx="7382869" cy="3465263"/>
          </a:xfrm>
          <a:prstGeom prst="rect">
            <a:avLst/>
          </a:prstGeom>
          <a:noFill/>
          <a:ln>
            <a:noFill/>
          </a:ln>
        </p:spPr>
      </p:pic>
      <p:sp>
        <p:nvSpPr>
          <p:cNvPr id="624" name="Shape 624"/>
          <p:cNvSpPr txBox="1"/>
          <p:nvPr/>
        </p:nvSpPr>
        <p:spPr>
          <a:xfrm>
            <a:off x="4687289" y="4049632"/>
            <a:ext cx="3126677" cy="138499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800" b="0" i="0" u="none" strike="noStrike" cap="none" baseline="0">
                <a:solidFill>
                  <a:schemeClr val="dk1"/>
                </a:solidFill>
                <a:latin typeface="Calibri"/>
                <a:ea typeface="Calibri"/>
                <a:cs typeface="Calibri"/>
                <a:sym typeface="Calibri"/>
                <a:rtl val="0"/>
              </a:rPr>
              <a:t>Genotype likelihood</a:t>
            </a: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chemeClr val="dk1"/>
              </a:buClr>
              <a:buSzPct val="25000"/>
              <a:buFont typeface="Calibri"/>
              <a:buNone/>
            </a:pPr>
            <a:r>
              <a:rPr lang="en-US" sz="2800" b="0" i="0" u="none" strike="noStrike" cap="none" baseline="0">
                <a:solidFill>
                  <a:schemeClr val="dk1"/>
                </a:solidFill>
                <a:latin typeface="Calibri"/>
                <a:ea typeface="Calibri"/>
                <a:cs typeface="Calibri"/>
                <a:sym typeface="Calibri"/>
                <a:rtl val="0"/>
              </a:rPr>
              <a:t>Prior</a:t>
            </a:r>
          </a:p>
        </p:txBody>
      </p:sp>
      <p:sp>
        <p:nvSpPr>
          <p:cNvPr id="625" name="Shape 625"/>
          <p:cNvSpPr/>
          <p:nvPr/>
        </p:nvSpPr>
        <p:spPr>
          <a:xfrm>
            <a:off x="3918676" y="4180426"/>
            <a:ext cx="584814" cy="317519"/>
          </a:xfrm>
          <a:prstGeom prst="rightArrow">
            <a:avLst>
              <a:gd name="adj1" fmla="val 50000"/>
              <a:gd name="adj2" fmla="val 50000"/>
            </a:avLst>
          </a:prstGeom>
          <a:gradFill>
            <a:gsLst>
              <a:gs pos="0">
                <a:srgbClr val="3E7FCE"/>
              </a:gs>
              <a:gs pos="100000">
                <a:srgbClr val="BFDCFF"/>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
        <p:nvSpPr>
          <p:cNvPr id="626" name="Shape 626"/>
          <p:cNvSpPr/>
          <p:nvPr/>
        </p:nvSpPr>
        <p:spPr>
          <a:xfrm>
            <a:off x="3918676" y="4978757"/>
            <a:ext cx="584814" cy="317519"/>
          </a:xfrm>
          <a:prstGeom prst="rightArrow">
            <a:avLst>
              <a:gd name="adj1" fmla="val 50000"/>
              <a:gd name="adj2" fmla="val 50000"/>
            </a:avLst>
          </a:prstGeom>
          <a:gradFill>
            <a:gsLst>
              <a:gs pos="0">
                <a:srgbClr val="3E7FCE"/>
              </a:gs>
              <a:gs pos="100000">
                <a:srgbClr val="BFDCFF"/>
              </a:gs>
            </a:gsLst>
            <a:lin ang="16200000" scaled="0"/>
          </a:gradFill>
          <a:ln w="9525" cap="flat">
            <a:solidFill>
              <a:srgbClr val="4A7DBB"/>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baseline="0">
              <a:solidFill>
                <a:schemeClr val="lt1"/>
              </a:solidFill>
              <a:latin typeface="Calibri"/>
              <a:ea typeface="Calibri"/>
              <a:cs typeface="Calibri"/>
              <a:sym typeface="Calibri"/>
              <a:rtl val="0"/>
            </a:endParaRPr>
          </a:p>
        </p:txBody>
      </p:sp>
    </p:spTree>
    <p:extLst>
      <p:ext uri="{BB962C8B-B14F-4D97-AF65-F5344CB8AC3E}">
        <p14:creationId xmlns:p14="http://schemas.microsoft.com/office/powerpoint/2010/main" val="173693176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Shape 685"/>
          <p:cNvSpPr txBox="1">
            <a:spLocks noGrp="1"/>
          </p:cNvSpPr>
          <p:nvPr>
            <p:ph type="title"/>
          </p:nvPr>
        </p:nvSpPr>
        <p:spPr>
          <a:xfrm>
            <a:off x="457200" y="0"/>
            <a:ext cx="8229600" cy="758792"/>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a:solidFill>
                  <a:schemeClr val="dk1"/>
                </a:solidFill>
                <a:latin typeface="Calibri"/>
                <a:ea typeface="Calibri"/>
                <a:cs typeface="Calibri"/>
                <a:sym typeface="Calibri"/>
                <a:rtl val="0"/>
              </a:rPr>
              <a:t>Genotype posterior probabilities</a:t>
            </a:r>
          </a:p>
        </p:txBody>
      </p:sp>
      <p:graphicFrame>
        <p:nvGraphicFramePr>
          <p:cNvPr id="686" name="Shape 686"/>
          <p:cNvGraphicFramePr/>
          <p:nvPr>
            <p:extLst>
              <p:ext uri="{D42A27DB-BD31-4B8C-83A1-F6EECF244321}">
                <p14:modId xmlns:p14="http://schemas.microsoft.com/office/powerpoint/2010/main" val="1027502479"/>
              </p:ext>
            </p:extLst>
          </p:nvPr>
        </p:nvGraphicFramePr>
        <p:xfrm>
          <a:off x="457200" y="1039353"/>
          <a:ext cx="5035400" cy="5153840"/>
        </p:xfrm>
        <a:graphic>
          <a:graphicData uri="http://schemas.openxmlformats.org/drawingml/2006/table">
            <a:tbl>
              <a:tblPr firstRow="1" bandRow="1">
                <a:noFill/>
              </a:tblPr>
              <a:tblGrid>
                <a:gridCol w="1258850"/>
                <a:gridCol w="1258850"/>
                <a:gridCol w="1258850"/>
                <a:gridCol w="1258850"/>
              </a:tblGrid>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a:rtl val="0"/>
                        </a:rPr>
                        <a:t>Genotype</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a:rtl val="0"/>
                        </a:rPr>
                        <a:t>Likelihood (log10)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a:rtl val="0"/>
                        </a:rPr>
                        <a:t>Prior</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a:rtl val="0"/>
                        </a:rPr>
                        <a:t>Posterior probability</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AA</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-7.44</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smtClean="0">
                          <a:rtl val="0"/>
                        </a:rPr>
                        <a:t>0.01</a:t>
                      </a:r>
                      <a:endParaRPr lang="en-US" sz="1800"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 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AC</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-7.74</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AG</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-7.74</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-1.22</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smtClean="0">
                          <a:rtl val="0"/>
                        </a:rPr>
                        <a:t>0.18</a:t>
                      </a:r>
                      <a:endParaRPr lang="en-US" sz="1800"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b="1" u="none" strike="noStrike" cap="none" baseline="0" dirty="0" smtClean="0">
                          <a:rtl val="0"/>
                        </a:rPr>
                        <a:t>0.81</a:t>
                      </a:r>
                      <a:endParaRPr lang="en-US" sz="1800" b="1" u="none" strike="noStrike" cap="none" baseline="0" dirty="0">
                        <a:rtl val="0"/>
                      </a:endParaRP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CC</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-9.91</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CG</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-9.91</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CT</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-3.38</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GG</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-9.91</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GT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-3.38</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0</a:t>
                      </a:r>
                    </a:p>
                  </a:txBody>
                  <a:tcPr marL="91450" marR="91450" marT="45725" marB="45725"/>
                </a:tc>
              </a:tr>
              <a:tr h="451375">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TT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u="none" strike="noStrike" cap="none" baseline="0">
                          <a:rtl val="0"/>
                        </a:rPr>
                        <a:t>-2.49</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smtClean="0">
                          <a:rtl val="0"/>
                        </a:rPr>
                        <a:t>0.81</a:t>
                      </a:r>
                      <a:endParaRPr lang="en-US" sz="1800"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smtClean="0">
                          <a:rtl val="0"/>
                        </a:rPr>
                        <a:t>0.19</a:t>
                      </a:r>
                      <a:endParaRPr lang="en-US" sz="1800" u="none" strike="noStrike" cap="none" baseline="0" dirty="0">
                        <a:rtl val="0"/>
                      </a:endParaRPr>
                    </a:p>
                  </a:txBody>
                  <a:tcPr marL="91450" marR="91450" marT="45725" marB="45725"/>
                </a:tc>
              </a:tr>
            </a:tbl>
          </a:graphicData>
        </a:graphic>
      </p:graphicFrame>
      <p:sp>
        <p:nvSpPr>
          <p:cNvPr id="687" name="Shape 687"/>
          <p:cNvSpPr txBox="1"/>
          <p:nvPr/>
        </p:nvSpPr>
        <p:spPr>
          <a:xfrm>
            <a:off x="5748246" y="1039353"/>
            <a:ext cx="3175142" cy="541421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tl val="0"/>
              </a:rPr>
              <a:t>Better genotype caller:</a:t>
            </a:r>
          </a:p>
          <a:p>
            <a:pPr marL="0" marR="0" lvl="0" indent="0" algn="l" rtl="0">
              <a:lnSpc>
                <a:spcPct val="100000"/>
              </a:lnSpc>
              <a:spcBef>
                <a:spcPts val="0"/>
              </a:spcBef>
              <a:spcAft>
                <a:spcPts val="0"/>
              </a:spcAft>
              <a:buClr>
                <a:schemeClr val="dk1"/>
              </a:buClr>
              <a:buSzPct val="25000"/>
              <a:buFont typeface="Calibri"/>
              <a:buNone/>
            </a:pPr>
            <a:r>
              <a:rPr lang="en-US" sz="2400" b="1" i="0" u="none" strike="noStrike" cap="none" baseline="0" dirty="0" smtClean="0">
                <a:solidFill>
                  <a:schemeClr val="dk1"/>
                </a:solidFill>
                <a:latin typeface="Calibri"/>
                <a:ea typeface="Calibri"/>
                <a:cs typeface="Calibri"/>
                <a:sym typeface="Calibri"/>
                <a:rtl val="0"/>
              </a:rPr>
              <a:t>(Empirical)</a:t>
            </a:r>
            <a:r>
              <a:rPr lang="en-US" sz="2400" b="1" i="0" u="none" strike="noStrike" cap="none" dirty="0" smtClean="0">
                <a:solidFill>
                  <a:schemeClr val="dk1"/>
                </a:solidFill>
                <a:latin typeface="Calibri"/>
                <a:ea typeface="Calibri"/>
                <a:cs typeface="Calibri"/>
                <a:sym typeface="Calibri"/>
                <a:rtl val="0"/>
              </a:rPr>
              <a:t> </a:t>
            </a:r>
            <a:r>
              <a:rPr lang="en-US" sz="2400" b="1" i="0" u="none" strike="noStrike" cap="none" baseline="0" dirty="0" smtClean="0">
                <a:solidFill>
                  <a:schemeClr val="dk1"/>
                </a:solidFill>
                <a:latin typeface="Calibri"/>
                <a:ea typeface="Calibri"/>
                <a:cs typeface="Calibri"/>
                <a:sym typeface="Calibri"/>
                <a:rtl val="0"/>
              </a:rPr>
              <a:t>Bayesian</a:t>
            </a:r>
            <a:endParaRPr lang="en-US" sz="2400" b="1"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4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chemeClr val="dk1"/>
              </a:buClr>
              <a:buSzPct val="25000"/>
              <a:buFont typeface="Calibri"/>
              <a:buNone/>
            </a:pPr>
            <a:r>
              <a:rPr lang="en-US" sz="2400" b="1" i="0" u="none" strike="noStrike" cap="none" baseline="0" dirty="0">
                <a:solidFill>
                  <a:schemeClr val="dk1"/>
                </a:solidFill>
                <a:latin typeface="Calibri"/>
                <a:ea typeface="Calibri"/>
                <a:cs typeface="Calibri"/>
                <a:sym typeface="Calibri"/>
                <a:rtl val="0"/>
              </a:rPr>
              <a:t>P(A)</a:t>
            </a:r>
            <a:r>
              <a:rPr lang="en-US" sz="2400" b="0" i="0" u="none" strike="noStrike" cap="none" baseline="0" dirty="0">
                <a:solidFill>
                  <a:schemeClr val="dk1"/>
                </a:solidFill>
                <a:latin typeface="Calibri"/>
                <a:ea typeface="Calibri"/>
                <a:cs typeface="Calibri"/>
                <a:sym typeface="Calibri"/>
                <a:rtl val="0"/>
              </a:rPr>
              <a:t> = f</a:t>
            </a:r>
          </a:p>
          <a:p>
            <a:pPr marL="0" marR="0" lvl="0" indent="0" algn="l" rtl="0">
              <a:lnSpc>
                <a:spcPct val="100000"/>
              </a:lnSpc>
              <a:spcBef>
                <a:spcPts val="0"/>
              </a:spcBef>
              <a:spcAft>
                <a:spcPts val="0"/>
              </a:spcAft>
              <a:buClr>
                <a:srgbClr val="000000"/>
              </a:buClr>
              <a:buFont typeface="Arial"/>
              <a:buNone/>
            </a:pPr>
            <a:endParaRPr sz="24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chemeClr val="dk1"/>
              </a:buClr>
              <a:buSzPct val="25000"/>
              <a:buFont typeface="Calibri"/>
              <a:buNone/>
            </a:pPr>
            <a:r>
              <a:rPr lang="en-US" sz="2000" b="0" i="0" u="none" strike="noStrike" cap="none" baseline="0" dirty="0">
                <a:solidFill>
                  <a:schemeClr val="dk1"/>
                </a:solidFill>
                <a:latin typeface="Calibri"/>
                <a:ea typeface="Calibri"/>
                <a:cs typeface="Calibri"/>
                <a:sym typeface="Calibri"/>
                <a:rtl val="0"/>
              </a:rPr>
              <a:t>Where f is the </a:t>
            </a:r>
            <a:r>
              <a:rPr lang="en-US" sz="2000" b="1" i="0" u="none" strike="noStrike" cap="none" baseline="0" dirty="0">
                <a:solidFill>
                  <a:schemeClr val="dk1"/>
                </a:solidFill>
                <a:latin typeface="Calibri"/>
                <a:ea typeface="Calibri"/>
                <a:cs typeface="Calibri"/>
                <a:sym typeface="Calibri"/>
                <a:rtl val="0"/>
              </a:rPr>
              <a:t>allele frequency </a:t>
            </a:r>
            <a:r>
              <a:rPr lang="en-US" sz="2000" b="0" i="0" u="none" strike="noStrike" cap="none" baseline="0" dirty="0">
                <a:solidFill>
                  <a:schemeClr val="dk1"/>
                </a:solidFill>
                <a:latin typeface="Calibri"/>
                <a:ea typeface="Calibri"/>
                <a:cs typeface="Calibri"/>
                <a:sym typeface="Calibri"/>
                <a:rtl val="0"/>
              </a:rPr>
              <a:t>from a reference </a:t>
            </a:r>
            <a:r>
              <a:rPr lang="en-US" sz="2000" b="0" i="0" u="none" strike="noStrike" cap="none" baseline="0" dirty="0" smtClean="0">
                <a:solidFill>
                  <a:schemeClr val="dk1"/>
                </a:solidFill>
                <a:latin typeface="Calibri"/>
                <a:ea typeface="Calibri"/>
                <a:cs typeface="Calibri"/>
                <a:sym typeface="Calibri"/>
                <a:rtl val="0"/>
              </a:rPr>
              <a:t>panel or estimated from the data itself</a:t>
            </a:r>
            <a:endParaRPr lang="en-US" sz="20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4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r>
              <a:rPr lang="en-US" sz="2400" b="0" i="0" u="none" strike="noStrike" cap="none" baseline="0" dirty="0" smtClean="0">
                <a:solidFill>
                  <a:schemeClr val="dk1"/>
                </a:solidFill>
                <a:latin typeface="Calibri"/>
                <a:ea typeface="Calibri"/>
                <a:cs typeface="Calibri"/>
                <a:sym typeface="Calibri"/>
                <a:rtl val="0"/>
              </a:rPr>
              <a:t>Ex:</a:t>
            </a:r>
            <a:r>
              <a:rPr lang="en-US" sz="2400" b="0" i="0" u="none" strike="noStrike" cap="none" dirty="0" smtClean="0">
                <a:solidFill>
                  <a:schemeClr val="dk1"/>
                </a:solidFill>
                <a:latin typeface="Calibri"/>
                <a:ea typeface="Calibri"/>
                <a:cs typeface="Calibri"/>
                <a:sym typeface="Calibri"/>
                <a:rtl val="0"/>
              </a:rPr>
              <a:t> f(A)=0.10</a:t>
            </a:r>
            <a:endParaRPr sz="24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tl val="0"/>
              </a:rPr>
              <a:t>P</a:t>
            </a:r>
            <a:r>
              <a:rPr lang="en-US" sz="2400" b="0" i="0" u="none" strike="noStrike" cap="none" baseline="0" dirty="0" smtClean="0">
                <a:solidFill>
                  <a:schemeClr val="dk1"/>
                </a:solidFill>
                <a:latin typeface="Calibri"/>
                <a:ea typeface="Calibri"/>
                <a:cs typeface="Calibri"/>
                <a:sym typeface="Calibri"/>
                <a:rtl val="0"/>
              </a:rPr>
              <a:t>(</a:t>
            </a:r>
            <a:r>
              <a:rPr lang="en-US" sz="2400" dirty="0" smtClean="0">
                <a:solidFill>
                  <a:schemeClr val="dk1"/>
                </a:solidFill>
                <a:latin typeface="Calibri"/>
                <a:ea typeface="Calibri"/>
                <a:cs typeface="Calibri"/>
                <a:sym typeface="Calibri"/>
                <a:rtl val="0"/>
              </a:rPr>
              <a:t>AA</a:t>
            </a:r>
            <a:r>
              <a:rPr lang="en-US" sz="2400" b="0" i="0" u="none" strike="noStrike" cap="none" baseline="0" dirty="0" smtClean="0">
                <a:solidFill>
                  <a:schemeClr val="dk1"/>
                </a:solidFill>
                <a:latin typeface="Calibri"/>
                <a:ea typeface="Calibri"/>
                <a:cs typeface="Calibri"/>
                <a:sym typeface="Calibri"/>
                <a:rtl val="0"/>
              </a:rPr>
              <a:t>) </a:t>
            </a:r>
            <a:r>
              <a:rPr lang="en-US" sz="2400" b="0" i="0" u="none" strike="noStrike" cap="none" baseline="0" dirty="0">
                <a:solidFill>
                  <a:schemeClr val="dk1"/>
                </a:solidFill>
                <a:latin typeface="Calibri"/>
                <a:ea typeface="Calibri"/>
                <a:cs typeface="Calibri"/>
                <a:sym typeface="Calibri"/>
                <a:rtl val="0"/>
              </a:rPr>
              <a:t>= f</a:t>
            </a:r>
            <a:r>
              <a:rPr lang="en-US" sz="2400" b="0" i="0" u="none" strike="noStrike" cap="none" baseline="30000" dirty="0">
                <a:solidFill>
                  <a:schemeClr val="dk1"/>
                </a:solidFill>
                <a:latin typeface="Calibri"/>
                <a:ea typeface="Calibri"/>
                <a:cs typeface="Calibri"/>
                <a:sym typeface="Calibri"/>
                <a:rtl val="0"/>
              </a:rPr>
              <a:t>2</a:t>
            </a:r>
          </a:p>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tl val="0"/>
              </a:rPr>
              <a:t>P(AT) = 2f(1-f)</a:t>
            </a:r>
          </a:p>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dirty="0">
                <a:solidFill>
                  <a:schemeClr val="dk1"/>
                </a:solidFill>
                <a:latin typeface="Calibri"/>
                <a:ea typeface="Calibri"/>
                <a:cs typeface="Calibri"/>
                <a:sym typeface="Calibri"/>
                <a:rtl val="0"/>
              </a:rPr>
              <a:t>P</a:t>
            </a:r>
            <a:r>
              <a:rPr lang="en-US" sz="2400" b="0" i="0" u="none" strike="noStrike" cap="none" baseline="0" dirty="0" smtClean="0">
                <a:solidFill>
                  <a:schemeClr val="dk1"/>
                </a:solidFill>
                <a:latin typeface="Calibri"/>
                <a:ea typeface="Calibri"/>
                <a:cs typeface="Calibri"/>
                <a:sym typeface="Calibri"/>
                <a:rtl val="0"/>
              </a:rPr>
              <a:t>(</a:t>
            </a:r>
            <a:r>
              <a:rPr lang="en-US" sz="2400" dirty="0" smtClean="0">
                <a:solidFill>
                  <a:schemeClr val="dk1"/>
                </a:solidFill>
                <a:latin typeface="Calibri"/>
                <a:ea typeface="Calibri"/>
                <a:cs typeface="Calibri"/>
                <a:sym typeface="Calibri"/>
                <a:rtl val="0"/>
              </a:rPr>
              <a:t>TT</a:t>
            </a:r>
            <a:r>
              <a:rPr lang="en-US" sz="2400" b="0" i="0" u="none" strike="noStrike" cap="none" baseline="0" dirty="0" smtClean="0">
                <a:solidFill>
                  <a:schemeClr val="dk1"/>
                </a:solidFill>
                <a:latin typeface="Calibri"/>
                <a:ea typeface="Calibri"/>
                <a:cs typeface="Calibri"/>
                <a:sym typeface="Calibri"/>
                <a:rtl val="0"/>
              </a:rPr>
              <a:t>) </a:t>
            </a:r>
            <a:r>
              <a:rPr lang="en-US" sz="2400" b="0" i="0" u="none" strike="noStrike" cap="none" baseline="0" dirty="0">
                <a:solidFill>
                  <a:schemeClr val="dk1"/>
                </a:solidFill>
                <a:latin typeface="Calibri"/>
                <a:ea typeface="Calibri"/>
                <a:cs typeface="Calibri"/>
                <a:sym typeface="Calibri"/>
                <a:rtl val="0"/>
              </a:rPr>
              <a:t>= (1-f)</a:t>
            </a:r>
            <a:r>
              <a:rPr lang="en-US" sz="2400" b="0" i="0" u="none" strike="noStrike" cap="none" baseline="30000" dirty="0">
                <a:solidFill>
                  <a:schemeClr val="dk1"/>
                </a:solidFill>
                <a:latin typeface="Calibri"/>
                <a:ea typeface="Calibri"/>
                <a:cs typeface="Calibri"/>
                <a:sym typeface="Calibri"/>
                <a:rtl val="0"/>
              </a:rPr>
              <a:t>2</a:t>
            </a:r>
          </a:p>
          <a:p>
            <a:pPr marL="0" marR="0" lvl="0" indent="0" algn="l" rtl="0">
              <a:lnSpc>
                <a:spcPct val="100000"/>
              </a:lnSpc>
              <a:spcBef>
                <a:spcPts val="0"/>
              </a:spcBef>
              <a:spcAft>
                <a:spcPts val="0"/>
              </a:spcAft>
              <a:buClr>
                <a:srgbClr val="000000"/>
              </a:buClr>
              <a:buFont typeface="Arial"/>
              <a:buNone/>
            </a:pPr>
            <a:endParaRPr sz="2400" b="0" i="0" u="none" strike="noStrike" cap="none" baseline="3000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4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4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400" b="0" i="0" u="none" strike="noStrike" cap="none" baseline="0" dirty="0">
              <a:solidFill>
                <a:schemeClr val="dk1"/>
              </a:solidFill>
              <a:latin typeface="Calibri"/>
              <a:ea typeface="Calibri"/>
              <a:cs typeface="Calibri"/>
              <a:sym typeface="Calibri"/>
              <a:rtl val="0"/>
            </a:endParaRPr>
          </a:p>
        </p:txBody>
      </p:sp>
    </p:spTree>
    <p:extLst>
      <p:ext uri="{BB962C8B-B14F-4D97-AF65-F5344CB8AC3E}">
        <p14:creationId xmlns:p14="http://schemas.microsoft.com/office/powerpoint/2010/main" val="11915463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Calibri"/>
              </a:rPr>
              <a:t>Genetic distances</a:t>
            </a:r>
            <a:endParaRPr/>
          </a:p>
        </p:txBody>
      </p:sp>
      <p:sp>
        <p:nvSpPr>
          <p:cNvPr id="125" name="Line 2"/>
          <p:cNvSpPr/>
          <p:nvPr/>
        </p:nvSpPr>
        <p:spPr>
          <a:xfrm flipH="1">
            <a:off x="466560" y="1811160"/>
            <a:ext cx="2166480" cy="1494000"/>
          </a:xfrm>
          <a:prstGeom prst="line">
            <a:avLst/>
          </a:prstGeom>
          <a:ln w="25560">
            <a:solidFill>
              <a:srgbClr val="4F81BD"/>
            </a:solidFill>
            <a:round/>
          </a:ln>
        </p:spPr>
      </p:sp>
      <p:sp>
        <p:nvSpPr>
          <p:cNvPr id="126" name="Line 3"/>
          <p:cNvSpPr/>
          <p:nvPr/>
        </p:nvSpPr>
        <p:spPr>
          <a:xfrm flipH="1" flipV="1">
            <a:off x="1366200" y="2699640"/>
            <a:ext cx="1266840" cy="605520"/>
          </a:xfrm>
          <a:prstGeom prst="line">
            <a:avLst/>
          </a:prstGeom>
          <a:ln w="25560">
            <a:solidFill>
              <a:srgbClr val="4F81BD"/>
            </a:solidFill>
            <a:round/>
          </a:ln>
        </p:spPr>
      </p:sp>
      <p:sp>
        <p:nvSpPr>
          <p:cNvPr id="127" name="Line 4"/>
          <p:cNvSpPr/>
          <p:nvPr/>
        </p:nvSpPr>
        <p:spPr>
          <a:xfrm>
            <a:off x="466560" y="3305160"/>
            <a:ext cx="2166480" cy="1325880"/>
          </a:xfrm>
          <a:prstGeom prst="line">
            <a:avLst/>
          </a:prstGeom>
          <a:ln w="25560">
            <a:solidFill>
              <a:srgbClr val="4F81BD"/>
            </a:solidFill>
            <a:round/>
          </a:ln>
        </p:spPr>
      </p:sp>
      <p:sp>
        <p:nvSpPr>
          <p:cNvPr id="128" name="Line 5"/>
          <p:cNvSpPr/>
          <p:nvPr/>
        </p:nvSpPr>
        <p:spPr>
          <a:xfrm>
            <a:off x="2091600" y="2184840"/>
            <a:ext cx="541440" cy="317160"/>
          </a:xfrm>
          <a:prstGeom prst="line">
            <a:avLst/>
          </a:prstGeom>
          <a:ln w="25560">
            <a:solidFill>
              <a:srgbClr val="4F81BD"/>
            </a:solidFill>
            <a:round/>
          </a:ln>
        </p:spPr>
      </p:sp>
      <p:sp>
        <p:nvSpPr>
          <p:cNvPr id="129" name="CustomShape 6"/>
          <p:cNvSpPr/>
          <p:nvPr/>
        </p:nvSpPr>
        <p:spPr>
          <a:xfrm>
            <a:off x="2689200" y="1543320"/>
            <a:ext cx="3578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A</a:t>
            </a:r>
            <a:endParaRPr/>
          </a:p>
        </p:txBody>
      </p:sp>
      <p:sp>
        <p:nvSpPr>
          <p:cNvPr id="130" name="CustomShape 7"/>
          <p:cNvSpPr/>
          <p:nvPr/>
        </p:nvSpPr>
        <p:spPr>
          <a:xfrm>
            <a:off x="2713320" y="2229480"/>
            <a:ext cx="3470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B</a:t>
            </a:r>
            <a:endParaRPr/>
          </a:p>
        </p:txBody>
      </p:sp>
      <p:sp>
        <p:nvSpPr>
          <p:cNvPr id="131" name="CustomShape 8"/>
          <p:cNvSpPr/>
          <p:nvPr/>
        </p:nvSpPr>
        <p:spPr>
          <a:xfrm>
            <a:off x="2716560" y="3079800"/>
            <a:ext cx="34416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C</a:t>
            </a:r>
            <a:endParaRPr/>
          </a:p>
        </p:txBody>
      </p:sp>
      <p:sp>
        <p:nvSpPr>
          <p:cNvPr id="132" name="CustomShape 9"/>
          <p:cNvSpPr/>
          <p:nvPr/>
        </p:nvSpPr>
        <p:spPr>
          <a:xfrm>
            <a:off x="2716920" y="4400280"/>
            <a:ext cx="3686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D</a:t>
            </a:r>
            <a:endParaRPr/>
          </a:p>
        </p:txBody>
      </p:sp>
      <p:graphicFrame>
        <p:nvGraphicFramePr>
          <p:cNvPr id="133" name="Table 10"/>
          <p:cNvGraphicFramePr/>
          <p:nvPr>
            <p:extLst>
              <p:ext uri="{D42A27DB-BD31-4B8C-83A1-F6EECF244321}">
                <p14:modId xmlns:p14="http://schemas.microsoft.com/office/powerpoint/2010/main" val="3254570803"/>
              </p:ext>
            </p:extLst>
          </p:nvPr>
        </p:nvGraphicFramePr>
        <p:xfrm>
          <a:off x="3744000" y="1580400"/>
          <a:ext cx="5040000" cy="4180320"/>
        </p:xfrm>
        <a:graphic>
          <a:graphicData uri="http://schemas.openxmlformats.org/drawingml/2006/table">
            <a:tbl>
              <a:tblPr/>
              <a:tblGrid>
                <a:gridCol w="1679760"/>
                <a:gridCol w="1679760"/>
                <a:gridCol w="1680480"/>
              </a:tblGrid>
              <a:tr h="640440">
                <a:tc>
                  <a:txBody>
                    <a:bodyPr/>
                    <a:lstStyle/>
                    <a:p>
                      <a:pPr>
                        <a:lnSpc>
                          <a:spcPct val="100000"/>
                        </a:lnSpc>
                      </a:pPr>
                      <a:r>
                        <a:rPr lang="en-GB" b="1" dirty="0">
                          <a:solidFill>
                            <a:schemeClr val="tx1"/>
                          </a:solidFill>
                          <a:latin typeface="Calibri"/>
                        </a:rPr>
                        <a:t>Genotype 1</a:t>
                      </a:r>
                      <a:endParaRPr dirty="0">
                        <a:solidFill>
                          <a:schemeClr val="tx1"/>
                        </a:solidFill>
                      </a:endParaRPr>
                    </a:p>
                  </a:txBody>
                  <a:tcPr/>
                </a:tc>
                <a:tc>
                  <a:txBody>
                    <a:bodyPr/>
                    <a:lstStyle/>
                    <a:p>
                      <a:pPr>
                        <a:lnSpc>
                          <a:spcPct val="100000"/>
                        </a:lnSpc>
                      </a:pPr>
                      <a:r>
                        <a:rPr lang="en-GB" b="1">
                          <a:solidFill>
                            <a:schemeClr val="tx1"/>
                          </a:solidFill>
                          <a:latin typeface="Calibri"/>
                        </a:rPr>
                        <a:t>Genotype 2</a:t>
                      </a:r>
                      <a:endParaRPr>
                        <a:solidFill>
                          <a:schemeClr val="tx1"/>
                        </a:solidFill>
                      </a:endParaRPr>
                    </a:p>
                  </a:txBody>
                  <a:tcPr/>
                </a:tc>
                <a:tc>
                  <a:txBody>
                    <a:bodyPr/>
                    <a:lstStyle/>
                    <a:p>
                      <a:pPr>
                        <a:lnSpc>
                          <a:spcPct val="100000"/>
                        </a:lnSpc>
                      </a:pPr>
                      <a:r>
                        <a:rPr lang="en-GB" b="1">
                          <a:solidFill>
                            <a:schemeClr val="tx1"/>
                          </a:solidFill>
                          <a:latin typeface="Calibri"/>
                        </a:rPr>
                        <a:t>Distance</a:t>
                      </a:r>
                      <a:endParaRPr>
                        <a:solidFill>
                          <a:schemeClr val="tx1"/>
                        </a:solidFill>
                      </a:endParaRPr>
                    </a:p>
                  </a:txBody>
                  <a:tcPr/>
                </a:tc>
              </a:tr>
              <a:tr h="505800">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0</a:t>
                      </a:r>
                      <a:endParaRPr>
                        <a:solidFill>
                          <a:schemeClr val="tx1"/>
                        </a:solidFill>
                      </a:endParaRPr>
                    </a:p>
                  </a:txBody>
                  <a:tcPr/>
                </a:tc>
              </a:tr>
              <a:tr h="505800">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1</a:t>
                      </a:r>
                      <a:endParaRPr>
                        <a:solidFill>
                          <a:schemeClr val="tx1"/>
                        </a:solidFill>
                      </a:endParaRPr>
                    </a:p>
                  </a:txBody>
                  <a:tcPr/>
                </a:tc>
              </a:tr>
              <a:tr h="505800">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2</a:t>
                      </a:r>
                      <a:endParaRPr>
                        <a:solidFill>
                          <a:schemeClr val="tx1"/>
                        </a:solidFill>
                      </a:endParaRPr>
                    </a:p>
                  </a:txBody>
                  <a:tcPr/>
                </a:tc>
              </a:tr>
              <a:tr h="505800">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1</a:t>
                      </a:r>
                      <a:endParaRPr>
                        <a:solidFill>
                          <a:schemeClr val="tx1"/>
                        </a:solidFill>
                      </a:endParaRPr>
                    </a:p>
                  </a:txBody>
                  <a:tcPr/>
                </a:tc>
              </a:tr>
              <a:tr h="505800">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0</a:t>
                      </a:r>
                      <a:endParaRPr>
                        <a:solidFill>
                          <a:schemeClr val="tx1"/>
                        </a:solidFill>
                      </a:endParaRPr>
                    </a:p>
                  </a:txBody>
                  <a:tcPr/>
                </a:tc>
              </a:tr>
              <a:tr h="505800">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AA</a:t>
                      </a:r>
                      <a:endParaRPr>
                        <a:solidFill>
                          <a:schemeClr val="tx1"/>
                        </a:solidFill>
                      </a:endParaRPr>
                    </a:p>
                  </a:txBody>
                  <a:tcPr/>
                </a:tc>
                <a:tc>
                  <a:txBody>
                    <a:bodyPr/>
                    <a:lstStyle/>
                    <a:p>
                      <a:pPr>
                        <a:lnSpc>
                          <a:spcPct val="100000"/>
                        </a:lnSpc>
                      </a:pPr>
                      <a:r>
                        <a:rPr lang="en-GB">
                          <a:solidFill>
                            <a:schemeClr val="tx1"/>
                          </a:solidFill>
                          <a:latin typeface="Calibri"/>
                        </a:rPr>
                        <a:t>2</a:t>
                      </a:r>
                      <a:endParaRPr>
                        <a:solidFill>
                          <a:schemeClr val="tx1"/>
                        </a:solidFill>
                      </a:endParaRPr>
                    </a:p>
                  </a:txBody>
                  <a:tcPr/>
                </a:tc>
              </a:tr>
              <a:tr h="505080">
                <a:tc>
                  <a:txBody>
                    <a:bodyPr/>
                    <a:lstStyle/>
                    <a:p>
                      <a:pPr>
                        <a:lnSpc>
                          <a:spcPct val="100000"/>
                        </a:lnSpc>
                      </a:pPr>
                      <a:r>
                        <a:rPr lang="en-GB">
                          <a:solidFill>
                            <a:schemeClr val="tx1"/>
                          </a:solidFill>
                          <a:latin typeface="Calibri"/>
                        </a:rPr>
                        <a:t>…</a:t>
                      </a:r>
                      <a:endParaRPr>
                        <a:solidFill>
                          <a:schemeClr val="tx1"/>
                        </a:solidFill>
                      </a:endParaRPr>
                    </a:p>
                  </a:txBody>
                  <a:tcPr/>
                </a:tc>
                <a:tc>
                  <a:txBody>
                    <a:bodyPr/>
                    <a:lstStyle/>
                    <a:p>
                      <a:pPr>
                        <a:lnSpc>
                          <a:spcPct val="100000"/>
                        </a:lnSpc>
                      </a:pPr>
                      <a:r>
                        <a:rPr lang="en-GB">
                          <a:solidFill>
                            <a:schemeClr val="tx1"/>
                          </a:solidFill>
                          <a:latin typeface="Calibri"/>
                        </a:rPr>
                        <a:t>…</a:t>
                      </a:r>
                      <a:endParaRPr>
                        <a:solidFill>
                          <a:schemeClr val="tx1"/>
                        </a:solidFill>
                      </a:endParaRPr>
                    </a:p>
                  </a:txBody>
                  <a:tcPr/>
                </a:tc>
                <a:tc>
                  <a:txBody>
                    <a:bodyPr/>
                    <a:lstStyle/>
                    <a:p>
                      <a:pPr>
                        <a:lnSpc>
                          <a:spcPct val="100000"/>
                        </a:lnSpc>
                      </a:pPr>
                      <a:r>
                        <a:rPr lang="en-GB" dirty="0">
                          <a:solidFill>
                            <a:schemeClr val="tx1"/>
                          </a:solidFill>
                          <a:latin typeface="Calibri"/>
                        </a:rPr>
                        <a:t>…</a:t>
                      </a:r>
                      <a:endParaRPr dirty="0">
                        <a:solidFill>
                          <a:schemeClr val="tx1"/>
                        </a:solidFill>
                      </a:endParaRPr>
                    </a:p>
                  </a:txBody>
                  <a:tcPr/>
                </a:tc>
              </a:tr>
            </a:tbl>
          </a:graphicData>
        </a:graphic>
      </p:graphicFrame>
    </p:spTree>
    <p:extLst>
      <p:ext uri="{BB962C8B-B14F-4D97-AF65-F5344CB8AC3E}">
        <p14:creationId xmlns:p14="http://schemas.microsoft.com/office/powerpoint/2010/main" val="172372368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457200" y="274680"/>
            <a:ext cx="8229240" cy="1142640"/>
          </a:xfrm>
          <a:prstGeom prst="rect">
            <a:avLst/>
          </a:prstGeom>
        </p:spPr>
        <p:txBody>
          <a:bodyPr anchor="ctr"/>
          <a:lstStyle/>
          <a:p>
            <a:pPr algn="ctr">
              <a:lnSpc>
                <a:spcPct val="100000"/>
              </a:lnSpc>
            </a:pPr>
            <a:r>
              <a:rPr lang="en-US" sz="4400">
                <a:solidFill>
                  <a:srgbClr val="000000"/>
                </a:solidFill>
                <a:latin typeface="Calibri"/>
              </a:rPr>
              <a:t>Genetic distances</a:t>
            </a:r>
            <a:endParaRPr/>
          </a:p>
        </p:txBody>
      </p:sp>
      <p:sp>
        <p:nvSpPr>
          <p:cNvPr id="135" name="Line 2"/>
          <p:cNvSpPr/>
          <p:nvPr/>
        </p:nvSpPr>
        <p:spPr>
          <a:xfrm flipH="1">
            <a:off x="466560" y="1811160"/>
            <a:ext cx="2166480" cy="1494000"/>
          </a:xfrm>
          <a:prstGeom prst="line">
            <a:avLst/>
          </a:prstGeom>
          <a:ln w="25560">
            <a:solidFill>
              <a:srgbClr val="4F81BD"/>
            </a:solidFill>
            <a:round/>
          </a:ln>
        </p:spPr>
      </p:sp>
      <p:sp>
        <p:nvSpPr>
          <p:cNvPr id="136" name="Line 3"/>
          <p:cNvSpPr/>
          <p:nvPr/>
        </p:nvSpPr>
        <p:spPr>
          <a:xfrm flipH="1" flipV="1">
            <a:off x="1366200" y="2699640"/>
            <a:ext cx="1266840" cy="605520"/>
          </a:xfrm>
          <a:prstGeom prst="line">
            <a:avLst/>
          </a:prstGeom>
          <a:ln w="25560">
            <a:solidFill>
              <a:srgbClr val="4F81BD"/>
            </a:solidFill>
            <a:round/>
          </a:ln>
        </p:spPr>
      </p:sp>
      <p:sp>
        <p:nvSpPr>
          <p:cNvPr id="137" name="Line 4"/>
          <p:cNvSpPr/>
          <p:nvPr/>
        </p:nvSpPr>
        <p:spPr>
          <a:xfrm>
            <a:off x="466560" y="3305160"/>
            <a:ext cx="2166480" cy="1325880"/>
          </a:xfrm>
          <a:prstGeom prst="line">
            <a:avLst/>
          </a:prstGeom>
          <a:ln w="25560">
            <a:solidFill>
              <a:srgbClr val="4F81BD"/>
            </a:solidFill>
            <a:round/>
          </a:ln>
        </p:spPr>
      </p:sp>
      <p:sp>
        <p:nvSpPr>
          <p:cNvPr id="138" name="Line 5"/>
          <p:cNvSpPr/>
          <p:nvPr/>
        </p:nvSpPr>
        <p:spPr>
          <a:xfrm>
            <a:off x="2091600" y="2184840"/>
            <a:ext cx="541440" cy="317160"/>
          </a:xfrm>
          <a:prstGeom prst="line">
            <a:avLst/>
          </a:prstGeom>
          <a:ln w="25560">
            <a:solidFill>
              <a:srgbClr val="4F81BD"/>
            </a:solidFill>
            <a:round/>
          </a:ln>
        </p:spPr>
      </p:sp>
      <p:sp>
        <p:nvSpPr>
          <p:cNvPr id="139" name="CustomShape 6"/>
          <p:cNvSpPr/>
          <p:nvPr/>
        </p:nvSpPr>
        <p:spPr>
          <a:xfrm>
            <a:off x="2689200" y="1543320"/>
            <a:ext cx="3578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A</a:t>
            </a:r>
            <a:endParaRPr/>
          </a:p>
        </p:txBody>
      </p:sp>
      <p:sp>
        <p:nvSpPr>
          <p:cNvPr id="140" name="CustomShape 7"/>
          <p:cNvSpPr/>
          <p:nvPr/>
        </p:nvSpPr>
        <p:spPr>
          <a:xfrm>
            <a:off x="2713320" y="2229480"/>
            <a:ext cx="3470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B</a:t>
            </a:r>
            <a:endParaRPr/>
          </a:p>
        </p:txBody>
      </p:sp>
      <p:sp>
        <p:nvSpPr>
          <p:cNvPr id="141" name="CustomShape 8"/>
          <p:cNvSpPr/>
          <p:nvPr/>
        </p:nvSpPr>
        <p:spPr>
          <a:xfrm>
            <a:off x="2716560" y="3079800"/>
            <a:ext cx="34416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C</a:t>
            </a:r>
            <a:endParaRPr/>
          </a:p>
        </p:txBody>
      </p:sp>
      <p:sp>
        <p:nvSpPr>
          <p:cNvPr id="142" name="CustomShape 9"/>
          <p:cNvSpPr/>
          <p:nvPr/>
        </p:nvSpPr>
        <p:spPr>
          <a:xfrm>
            <a:off x="2716920" y="4400280"/>
            <a:ext cx="3686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D</a:t>
            </a:r>
            <a:endParaRPr/>
          </a:p>
        </p:txBody>
      </p:sp>
      <p:sp>
        <p:nvSpPr>
          <p:cNvPr id="143" name="CustomShape 10"/>
          <p:cNvSpPr/>
          <p:nvPr/>
        </p:nvSpPr>
        <p:spPr>
          <a:xfrm>
            <a:off x="3551040" y="1605960"/>
            <a:ext cx="5135400" cy="1187640"/>
          </a:xfrm>
          <a:prstGeom prst="rect">
            <a:avLst/>
          </a:prstGeom>
          <a:noFill/>
          <a:ln>
            <a:noFill/>
          </a:ln>
        </p:spPr>
        <p:txBody>
          <a:bodyPr lIns="90000" tIns="45000" rIns="90000" bIns="45000"/>
          <a:lstStyle/>
          <a:p>
            <a:pPr>
              <a:lnSpc>
                <a:spcPct val="100000"/>
              </a:lnSpc>
            </a:pPr>
            <a:r>
              <a:rPr lang="en-GB" sz="2400">
                <a:solidFill>
                  <a:srgbClr val="000000"/>
                </a:solidFill>
                <a:latin typeface="Calibri"/>
              </a:rPr>
              <a:t>Genotypes are {aa, aA, AA} as {0, 1 ,2}</a:t>
            </a:r>
            <a:endParaRPr/>
          </a:p>
          <a:p>
            <a:pPr>
              <a:lnSpc>
                <a:spcPct val="100000"/>
              </a:lnSpc>
            </a:pPr>
            <a:endParaRPr/>
          </a:p>
          <a:p>
            <a:pPr>
              <a:lnSpc>
                <a:spcPct val="100000"/>
              </a:lnSpc>
            </a:pPr>
            <a:r>
              <a:rPr lang="en-GB" sz="2400">
                <a:solidFill>
                  <a:srgbClr val="000000"/>
                </a:solidFill>
                <a:latin typeface="Calibri"/>
              </a:rPr>
              <a:t>For individuals i and j and N sites:</a:t>
            </a:r>
            <a:endParaRPr/>
          </a:p>
        </p:txBody>
      </p:sp>
      <p:pic>
        <p:nvPicPr>
          <p:cNvPr id="144" name="Picture 3"/>
          <p:cNvPicPr/>
          <p:nvPr/>
        </p:nvPicPr>
        <p:blipFill>
          <a:blip r:embed="rId2"/>
          <a:stretch>
            <a:fillRect/>
          </a:stretch>
        </p:blipFill>
        <p:spPr>
          <a:xfrm>
            <a:off x="3551040" y="3540960"/>
            <a:ext cx="4952520" cy="1002960"/>
          </a:xfrm>
          <a:prstGeom prst="rect">
            <a:avLst/>
          </a:prstGeom>
          <a:ln>
            <a:noFill/>
          </a:ln>
        </p:spPr>
      </p:pic>
      <p:sp>
        <p:nvSpPr>
          <p:cNvPr id="145" name="CustomShape 11"/>
          <p:cNvSpPr/>
          <p:nvPr/>
        </p:nvSpPr>
        <p:spPr>
          <a:xfrm flipH="1">
            <a:off x="6648480" y="4084200"/>
            <a:ext cx="223920" cy="802440"/>
          </a:xfrm>
          <a:prstGeom prst="straightConnector1">
            <a:avLst/>
          </a:prstGeom>
          <a:noFill/>
          <a:ln w="25560">
            <a:solidFill>
              <a:srgbClr val="4F81BD"/>
            </a:solidFill>
            <a:round/>
            <a:tailEnd type="arrow" w="med" len="med"/>
          </a:ln>
        </p:spPr>
      </p:sp>
      <p:sp>
        <p:nvSpPr>
          <p:cNvPr id="146" name="CustomShape 12"/>
          <p:cNvSpPr/>
          <p:nvPr/>
        </p:nvSpPr>
        <p:spPr>
          <a:xfrm>
            <a:off x="5546160" y="4821480"/>
            <a:ext cx="2157840" cy="364680"/>
          </a:xfrm>
          <a:prstGeom prst="rect">
            <a:avLst/>
          </a:prstGeom>
          <a:noFill/>
          <a:ln>
            <a:noFill/>
          </a:ln>
        </p:spPr>
        <p:txBody>
          <a:bodyPr wrap="none" lIns="90000" tIns="45000" rIns="90000" bIns="45000"/>
          <a:lstStyle/>
          <a:p>
            <a:pPr>
              <a:lnSpc>
                <a:spcPct val="100000"/>
              </a:lnSpc>
            </a:pPr>
            <a:r>
              <a:rPr lang="en-GB">
                <a:solidFill>
                  <a:srgbClr val="000000"/>
                </a:solidFill>
                <a:latin typeface="Calibri"/>
              </a:rPr>
              <a:t>genotype of </a:t>
            </a:r>
            <a:r>
              <a:rPr lang="en-GB" i="1">
                <a:solidFill>
                  <a:srgbClr val="000000"/>
                </a:solidFill>
                <a:latin typeface="Calibri"/>
              </a:rPr>
              <a:t>i</a:t>
            </a:r>
            <a:r>
              <a:rPr lang="en-GB">
                <a:solidFill>
                  <a:srgbClr val="000000"/>
                </a:solidFill>
                <a:latin typeface="Calibri"/>
              </a:rPr>
              <a:t> at site </a:t>
            </a:r>
            <a:r>
              <a:rPr lang="en-GB" i="1">
                <a:solidFill>
                  <a:srgbClr val="000000"/>
                </a:solidFill>
                <a:latin typeface="Calibri"/>
              </a:rPr>
              <a:t>s</a:t>
            </a:r>
            <a:endParaRPr/>
          </a:p>
        </p:txBody>
      </p:sp>
      <p:sp>
        <p:nvSpPr>
          <p:cNvPr id="2" name="TextBox 1"/>
          <p:cNvSpPr txBox="1"/>
          <p:nvPr/>
        </p:nvSpPr>
        <p:spPr>
          <a:xfrm>
            <a:off x="2091600" y="5557684"/>
            <a:ext cx="5121915" cy="400110"/>
          </a:xfrm>
          <a:prstGeom prst="rect">
            <a:avLst/>
          </a:prstGeom>
          <a:noFill/>
        </p:spPr>
        <p:txBody>
          <a:bodyPr wrap="none" rtlCol="0">
            <a:spAutoFit/>
          </a:bodyPr>
          <a:lstStyle/>
          <a:p>
            <a:r>
              <a:rPr lang="en-US" sz="2000" dirty="0" smtClean="0"/>
              <a:t>e.g. G(</a:t>
            </a:r>
            <a:r>
              <a:rPr lang="en-US" sz="2000" dirty="0" err="1" smtClean="0"/>
              <a:t>i</a:t>
            </a:r>
            <a:r>
              <a:rPr lang="en-US" sz="2000" dirty="0" smtClean="0"/>
              <a:t>=A,s=1)=0 and G(j=B,s=1)=1 then d(</a:t>
            </a:r>
            <a:r>
              <a:rPr lang="en-US" sz="2000" dirty="0" err="1" smtClean="0"/>
              <a:t>i,j</a:t>
            </a:r>
            <a:r>
              <a:rPr lang="en-US" sz="2000" dirty="0" smtClean="0"/>
              <a:t>)=1</a:t>
            </a:r>
            <a:endParaRPr lang="en-US" sz="2000" dirty="0"/>
          </a:p>
        </p:txBody>
      </p:sp>
    </p:spTree>
    <p:extLst>
      <p:ext uri="{BB962C8B-B14F-4D97-AF65-F5344CB8AC3E}">
        <p14:creationId xmlns:p14="http://schemas.microsoft.com/office/powerpoint/2010/main" val="23999107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418550"/>
            <a:ext cx="9144000" cy="821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FF"/>
              </a:buClr>
              <a:buSzPct val="25000"/>
              <a:buFont typeface="Calibri"/>
              <a:buNone/>
            </a:pPr>
            <a:r>
              <a:rPr lang="en-US" sz="3600" b="1" dirty="0" smtClean="0">
                <a:solidFill>
                  <a:srgbClr val="0000FF"/>
                </a:solidFill>
                <a:latin typeface="Calibri"/>
                <a:ea typeface="Calibri"/>
                <a:cs typeface="Calibri"/>
                <a:sym typeface="Calibri"/>
              </a:rPr>
              <a:t>Next Generation Sequencing data processing</a:t>
            </a:r>
            <a:endParaRPr lang="en-US" sz="3600" b="1" dirty="0">
              <a:solidFill>
                <a:srgbClr val="0000FF"/>
              </a:solidFill>
              <a:latin typeface="Calibri"/>
              <a:ea typeface="Calibri"/>
              <a:cs typeface="Calibri"/>
              <a:sym typeface="Calibri"/>
            </a:endParaRP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Tree>
    <p:extLst>
      <p:ext uri="{BB962C8B-B14F-4D97-AF65-F5344CB8AC3E}">
        <p14:creationId xmlns:p14="http://schemas.microsoft.com/office/powerpoint/2010/main" val="9642243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457200" y="274680"/>
            <a:ext cx="8229240" cy="1142640"/>
          </a:xfrm>
          <a:prstGeom prst="rect">
            <a:avLst/>
          </a:prstGeom>
        </p:spPr>
        <p:txBody>
          <a:bodyPr anchor="ctr"/>
          <a:lstStyle/>
          <a:p>
            <a:pPr algn="ctr">
              <a:lnSpc>
                <a:spcPct val="100000"/>
              </a:lnSpc>
            </a:pPr>
            <a:r>
              <a:rPr lang="en-US" sz="3200" dirty="0">
                <a:solidFill>
                  <a:srgbClr val="000000"/>
                </a:solidFill>
                <a:latin typeface="Calibri"/>
              </a:rPr>
              <a:t>Genetic </a:t>
            </a:r>
            <a:r>
              <a:rPr lang="en-US" sz="3200" dirty="0" smtClean="0">
                <a:solidFill>
                  <a:srgbClr val="000000"/>
                </a:solidFill>
                <a:latin typeface="Calibri"/>
              </a:rPr>
              <a:t>distances from known genotypes</a:t>
            </a:r>
            <a:endParaRPr sz="3200" dirty="0"/>
          </a:p>
        </p:txBody>
      </p:sp>
      <p:sp>
        <p:nvSpPr>
          <p:cNvPr id="143" name="CustomShape 10"/>
          <p:cNvSpPr/>
          <p:nvPr/>
        </p:nvSpPr>
        <p:spPr>
          <a:xfrm>
            <a:off x="698025" y="1440330"/>
            <a:ext cx="5135400" cy="1187640"/>
          </a:xfrm>
          <a:prstGeom prst="rect">
            <a:avLst/>
          </a:prstGeom>
          <a:noFill/>
          <a:ln>
            <a:noFill/>
          </a:ln>
        </p:spPr>
        <p:txBody>
          <a:bodyPr lIns="90000" tIns="45000" rIns="90000" bIns="45000"/>
          <a:lstStyle/>
          <a:p>
            <a:pPr>
              <a:lnSpc>
                <a:spcPct val="100000"/>
              </a:lnSpc>
            </a:pPr>
            <a:r>
              <a:rPr lang="en-GB" dirty="0">
                <a:solidFill>
                  <a:srgbClr val="000000"/>
                </a:solidFill>
                <a:latin typeface="Calibri"/>
              </a:rPr>
              <a:t>Genotypes are {</a:t>
            </a:r>
            <a:r>
              <a:rPr lang="en-GB" dirty="0" err="1">
                <a:solidFill>
                  <a:srgbClr val="000000"/>
                </a:solidFill>
                <a:latin typeface="Calibri"/>
              </a:rPr>
              <a:t>aa</a:t>
            </a:r>
            <a:r>
              <a:rPr lang="en-GB" dirty="0">
                <a:solidFill>
                  <a:srgbClr val="000000"/>
                </a:solidFill>
                <a:latin typeface="Calibri"/>
              </a:rPr>
              <a:t>, </a:t>
            </a:r>
            <a:r>
              <a:rPr lang="en-GB" dirty="0" err="1">
                <a:solidFill>
                  <a:srgbClr val="000000"/>
                </a:solidFill>
                <a:latin typeface="Calibri"/>
              </a:rPr>
              <a:t>aA</a:t>
            </a:r>
            <a:r>
              <a:rPr lang="en-GB" dirty="0">
                <a:solidFill>
                  <a:srgbClr val="000000"/>
                </a:solidFill>
                <a:latin typeface="Calibri"/>
              </a:rPr>
              <a:t>, AA} as {0, 1 ,2}</a:t>
            </a:r>
            <a:endParaRPr dirty="0"/>
          </a:p>
          <a:p>
            <a:pPr>
              <a:lnSpc>
                <a:spcPct val="100000"/>
              </a:lnSpc>
            </a:pPr>
            <a:r>
              <a:rPr lang="en-GB" dirty="0" smtClean="0">
                <a:solidFill>
                  <a:srgbClr val="000000"/>
                </a:solidFill>
                <a:latin typeface="Calibri"/>
              </a:rPr>
              <a:t>For </a:t>
            </a:r>
            <a:r>
              <a:rPr lang="en-GB" dirty="0">
                <a:solidFill>
                  <a:srgbClr val="000000"/>
                </a:solidFill>
                <a:latin typeface="Calibri"/>
              </a:rPr>
              <a:t>individuals </a:t>
            </a:r>
            <a:r>
              <a:rPr lang="en-GB" dirty="0" err="1">
                <a:solidFill>
                  <a:srgbClr val="000000"/>
                </a:solidFill>
                <a:latin typeface="Calibri"/>
              </a:rPr>
              <a:t>i</a:t>
            </a:r>
            <a:r>
              <a:rPr lang="en-GB" dirty="0">
                <a:solidFill>
                  <a:srgbClr val="000000"/>
                </a:solidFill>
                <a:latin typeface="Calibri"/>
              </a:rPr>
              <a:t> and j and N sites:</a:t>
            </a:r>
            <a:endParaRPr dirty="0"/>
          </a:p>
        </p:txBody>
      </p:sp>
      <p:pic>
        <p:nvPicPr>
          <p:cNvPr id="144" name="Picture 3"/>
          <p:cNvPicPr/>
          <p:nvPr/>
        </p:nvPicPr>
        <p:blipFill>
          <a:blip r:embed="rId2"/>
          <a:stretch>
            <a:fillRect/>
          </a:stretch>
        </p:blipFill>
        <p:spPr>
          <a:xfrm>
            <a:off x="2260995" y="2126490"/>
            <a:ext cx="4952520" cy="1002960"/>
          </a:xfrm>
          <a:prstGeom prst="rect">
            <a:avLst/>
          </a:prstGeom>
          <a:ln>
            <a:noFill/>
          </a:ln>
        </p:spPr>
      </p:pic>
      <p:graphicFrame>
        <p:nvGraphicFramePr>
          <p:cNvPr id="3" name="Table 2"/>
          <p:cNvGraphicFramePr>
            <a:graphicFrameLocks noGrp="1"/>
          </p:cNvGraphicFramePr>
          <p:nvPr>
            <p:extLst>
              <p:ext uri="{D42A27DB-BD31-4B8C-83A1-F6EECF244321}">
                <p14:modId xmlns:p14="http://schemas.microsoft.com/office/powerpoint/2010/main" val="1481945795"/>
              </p:ext>
            </p:extLst>
          </p:nvPr>
        </p:nvGraphicFramePr>
        <p:xfrm>
          <a:off x="1524000" y="452811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b="1" dirty="0" smtClean="0"/>
                        <a:t>0</a:t>
                      </a:r>
                      <a:endParaRPr lang="en-US" b="1"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r h="370840">
                <a:tc>
                  <a:txBody>
                    <a:bodyPr/>
                    <a:lstStyle/>
                    <a:p>
                      <a:r>
                        <a:rPr lang="en-US" b="1" dirty="0" smtClean="0"/>
                        <a:t>1</a:t>
                      </a:r>
                      <a:endParaRPr lang="en-US" b="1"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b="1" dirty="0" smtClean="0"/>
                        <a:t>2</a:t>
                      </a:r>
                      <a:endParaRPr lang="en-US" b="1"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4" name="TextBox 3"/>
          <p:cNvSpPr txBox="1"/>
          <p:nvPr/>
        </p:nvSpPr>
        <p:spPr>
          <a:xfrm>
            <a:off x="698025" y="5079355"/>
            <a:ext cx="318229" cy="369332"/>
          </a:xfrm>
          <a:prstGeom prst="rect">
            <a:avLst/>
          </a:prstGeom>
          <a:noFill/>
        </p:spPr>
        <p:txBody>
          <a:bodyPr wrap="none" rtlCol="0">
            <a:spAutoFit/>
          </a:bodyPr>
          <a:lstStyle/>
          <a:p>
            <a:r>
              <a:rPr lang="en-US" dirty="0" smtClean="0"/>
              <a:t>A</a:t>
            </a:r>
            <a:endParaRPr lang="en-US" dirty="0"/>
          </a:p>
        </p:txBody>
      </p:sp>
      <p:sp>
        <p:nvSpPr>
          <p:cNvPr id="20" name="TextBox 19"/>
          <p:cNvSpPr txBox="1"/>
          <p:nvPr/>
        </p:nvSpPr>
        <p:spPr>
          <a:xfrm>
            <a:off x="4451487" y="4014101"/>
            <a:ext cx="312906" cy="369332"/>
          </a:xfrm>
          <a:prstGeom prst="rect">
            <a:avLst/>
          </a:prstGeom>
          <a:noFill/>
        </p:spPr>
        <p:txBody>
          <a:bodyPr wrap="none" rtlCol="0">
            <a:spAutoFit/>
          </a:bodyPr>
          <a:lstStyle/>
          <a:p>
            <a:r>
              <a:rPr lang="en-US" dirty="0"/>
              <a:t>B</a:t>
            </a:r>
          </a:p>
        </p:txBody>
      </p:sp>
      <p:sp>
        <p:nvSpPr>
          <p:cNvPr id="21" name="TextBox 20"/>
          <p:cNvSpPr txBox="1"/>
          <p:nvPr/>
        </p:nvSpPr>
        <p:spPr>
          <a:xfrm>
            <a:off x="1848047" y="3364247"/>
            <a:ext cx="2313779" cy="400110"/>
          </a:xfrm>
          <a:prstGeom prst="rect">
            <a:avLst/>
          </a:prstGeom>
          <a:noFill/>
        </p:spPr>
        <p:txBody>
          <a:bodyPr wrap="none" rtlCol="0">
            <a:spAutoFit/>
          </a:bodyPr>
          <a:lstStyle/>
          <a:p>
            <a:r>
              <a:rPr lang="en-US" sz="2000" dirty="0" smtClean="0"/>
              <a:t>d(</a:t>
            </a:r>
            <a:r>
              <a:rPr lang="en-US" sz="2000" dirty="0" err="1"/>
              <a:t>i</a:t>
            </a:r>
            <a:r>
              <a:rPr lang="en-US" sz="2000" dirty="0" err="1" smtClean="0"/>
              <a:t>,j</a:t>
            </a:r>
            <a:r>
              <a:rPr lang="en-US" sz="2000" dirty="0" smtClean="0"/>
              <a:t>) = 1*1.00 = 1.00</a:t>
            </a:r>
            <a:endParaRPr lang="en-US" sz="2000" dirty="0"/>
          </a:p>
        </p:txBody>
      </p:sp>
    </p:spTree>
    <p:extLst>
      <p:ext uri="{BB962C8B-B14F-4D97-AF65-F5344CB8AC3E}">
        <p14:creationId xmlns:p14="http://schemas.microsoft.com/office/powerpoint/2010/main" val="174690864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Shape 1"/>
          <p:cNvSpPr txBox="1"/>
          <p:nvPr/>
        </p:nvSpPr>
        <p:spPr>
          <a:xfrm>
            <a:off x="457200" y="274680"/>
            <a:ext cx="8229240" cy="1142640"/>
          </a:xfrm>
          <a:prstGeom prst="rect">
            <a:avLst/>
          </a:prstGeom>
        </p:spPr>
        <p:txBody>
          <a:bodyPr anchor="ctr"/>
          <a:lstStyle/>
          <a:p>
            <a:pPr algn="ctr">
              <a:lnSpc>
                <a:spcPct val="100000"/>
              </a:lnSpc>
            </a:pPr>
            <a:r>
              <a:rPr lang="en-US" sz="3200" dirty="0">
                <a:solidFill>
                  <a:srgbClr val="000000"/>
                </a:solidFill>
                <a:latin typeface="Calibri"/>
              </a:rPr>
              <a:t>Genetic </a:t>
            </a:r>
            <a:r>
              <a:rPr lang="en-US" sz="3200" dirty="0" smtClean="0">
                <a:solidFill>
                  <a:srgbClr val="000000"/>
                </a:solidFill>
                <a:latin typeface="Calibri"/>
              </a:rPr>
              <a:t>distances from (un)known genotypes</a:t>
            </a:r>
            <a:endParaRPr sz="3200" dirty="0"/>
          </a:p>
        </p:txBody>
      </p:sp>
      <p:sp>
        <p:nvSpPr>
          <p:cNvPr id="143" name="CustomShape 10"/>
          <p:cNvSpPr/>
          <p:nvPr/>
        </p:nvSpPr>
        <p:spPr>
          <a:xfrm>
            <a:off x="698025" y="1440330"/>
            <a:ext cx="5135400" cy="1187640"/>
          </a:xfrm>
          <a:prstGeom prst="rect">
            <a:avLst/>
          </a:prstGeom>
          <a:noFill/>
          <a:ln>
            <a:noFill/>
          </a:ln>
        </p:spPr>
        <p:txBody>
          <a:bodyPr lIns="90000" tIns="45000" rIns="90000" bIns="45000"/>
          <a:lstStyle/>
          <a:p>
            <a:pPr>
              <a:lnSpc>
                <a:spcPct val="100000"/>
              </a:lnSpc>
            </a:pPr>
            <a:r>
              <a:rPr lang="en-GB" dirty="0">
                <a:solidFill>
                  <a:srgbClr val="000000"/>
                </a:solidFill>
                <a:latin typeface="Calibri"/>
              </a:rPr>
              <a:t>Genotypes are {</a:t>
            </a:r>
            <a:r>
              <a:rPr lang="en-GB" dirty="0" err="1">
                <a:solidFill>
                  <a:srgbClr val="000000"/>
                </a:solidFill>
                <a:latin typeface="Calibri"/>
              </a:rPr>
              <a:t>aa</a:t>
            </a:r>
            <a:r>
              <a:rPr lang="en-GB" dirty="0">
                <a:solidFill>
                  <a:srgbClr val="000000"/>
                </a:solidFill>
                <a:latin typeface="Calibri"/>
              </a:rPr>
              <a:t>, </a:t>
            </a:r>
            <a:r>
              <a:rPr lang="en-GB" dirty="0" err="1">
                <a:solidFill>
                  <a:srgbClr val="000000"/>
                </a:solidFill>
                <a:latin typeface="Calibri"/>
              </a:rPr>
              <a:t>aA</a:t>
            </a:r>
            <a:r>
              <a:rPr lang="en-GB" dirty="0">
                <a:solidFill>
                  <a:srgbClr val="000000"/>
                </a:solidFill>
                <a:latin typeface="Calibri"/>
              </a:rPr>
              <a:t>, AA} as {0, 1 ,2}</a:t>
            </a:r>
            <a:endParaRPr dirty="0"/>
          </a:p>
          <a:p>
            <a:pPr>
              <a:lnSpc>
                <a:spcPct val="100000"/>
              </a:lnSpc>
            </a:pPr>
            <a:r>
              <a:rPr lang="en-GB" dirty="0" smtClean="0">
                <a:solidFill>
                  <a:srgbClr val="000000"/>
                </a:solidFill>
                <a:latin typeface="Calibri"/>
              </a:rPr>
              <a:t>For </a:t>
            </a:r>
            <a:r>
              <a:rPr lang="en-GB" dirty="0">
                <a:solidFill>
                  <a:srgbClr val="000000"/>
                </a:solidFill>
                <a:latin typeface="Calibri"/>
              </a:rPr>
              <a:t>individuals </a:t>
            </a:r>
            <a:r>
              <a:rPr lang="en-GB" dirty="0" err="1">
                <a:solidFill>
                  <a:srgbClr val="000000"/>
                </a:solidFill>
                <a:latin typeface="Calibri"/>
              </a:rPr>
              <a:t>i</a:t>
            </a:r>
            <a:r>
              <a:rPr lang="en-GB" dirty="0">
                <a:solidFill>
                  <a:srgbClr val="000000"/>
                </a:solidFill>
                <a:latin typeface="Calibri"/>
              </a:rPr>
              <a:t> and j and N sites:</a:t>
            </a:r>
            <a:endParaRPr dirty="0"/>
          </a:p>
        </p:txBody>
      </p:sp>
      <p:pic>
        <p:nvPicPr>
          <p:cNvPr id="144" name="Picture 3"/>
          <p:cNvPicPr/>
          <p:nvPr/>
        </p:nvPicPr>
        <p:blipFill>
          <a:blip r:embed="rId2"/>
          <a:stretch>
            <a:fillRect/>
          </a:stretch>
        </p:blipFill>
        <p:spPr>
          <a:xfrm>
            <a:off x="2260995" y="2126490"/>
            <a:ext cx="4952520" cy="1002960"/>
          </a:xfrm>
          <a:prstGeom prst="rect">
            <a:avLst/>
          </a:prstGeom>
          <a:ln>
            <a:noFill/>
          </a:ln>
        </p:spPr>
      </p:pic>
      <p:sp>
        <p:nvSpPr>
          <p:cNvPr id="2" name="TextBox 1"/>
          <p:cNvSpPr txBox="1"/>
          <p:nvPr/>
        </p:nvSpPr>
        <p:spPr>
          <a:xfrm>
            <a:off x="1848047" y="3364247"/>
            <a:ext cx="5562240" cy="400110"/>
          </a:xfrm>
          <a:prstGeom prst="rect">
            <a:avLst/>
          </a:prstGeom>
          <a:noFill/>
        </p:spPr>
        <p:txBody>
          <a:bodyPr wrap="none" rtlCol="0">
            <a:spAutoFit/>
          </a:bodyPr>
          <a:lstStyle/>
          <a:p>
            <a:r>
              <a:rPr lang="en-US" sz="2000" dirty="0" smtClean="0"/>
              <a:t>d(</a:t>
            </a:r>
            <a:r>
              <a:rPr lang="en-US" sz="2000" dirty="0" err="1"/>
              <a:t>i</a:t>
            </a:r>
            <a:r>
              <a:rPr lang="en-US" sz="2000" dirty="0" err="1" smtClean="0"/>
              <a:t>,j</a:t>
            </a:r>
            <a:r>
              <a:rPr lang="en-US" sz="2000" dirty="0" smtClean="0"/>
              <a:t>) = 0*0.30 + 1*0.50 + 2*0.10 + 1*0.10 + </a:t>
            </a:r>
            <a:r>
              <a:rPr lang="is-IS" sz="2000" dirty="0" smtClean="0"/>
              <a:t>… </a:t>
            </a:r>
            <a:r>
              <a:rPr lang="en-US" sz="2000" dirty="0" smtClean="0"/>
              <a:t>= 0.80</a:t>
            </a:r>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1949432225"/>
              </p:ext>
            </p:extLst>
          </p:nvPr>
        </p:nvGraphicFramePr>
        <p:xfrm>
          <a:off x="1524000" y="4528110"/>
          <a:ext cx="6096000" cy="1483360"/>
        </p:xfrm>
        <a:graphic>
          <a:graphicData uri="http://schemas.openxmlformats.org/drawingml/2006/table">
            <a:tbl>
              <a:tblPr firstRow="1" bandRow="1">
                <a:tableStyleId>{5C22544A-7EE6-4342-B048-85BDC9FD1C3A}</a:tableStyleId>
              </a:tblPr>
              <a:tblGrid>
                <a:gridCol w="1524000"/>
                <a:gridCol w="1524000"/>
                <a:gridCol w="1524000"/>
                <a:gridCol w="1524000"/>
              </a:tblGrid>
              <a:tr h="370840">
                <a:tc>
                  <a:txBody>
                    <a:bodyPr/>
                    <a:lstStyle/>
                    <a:p>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2</a:t>
                      </a:r>
                      <a:endParaRPr lang="en-US" dirty="0"/>
                    </a:p>
                  </a:txBody>
                  <a:tcPr/>
                </a:tc>
              </a:tr>
              <a:tr h="370840">
                <a:tc>
                  <a:txBody>
                    <a:bodyPr/>
                    <a:lstStyle/>
                    <a:p>
                      <a:r>
                        <a:rPr lang="en-US" b="1" dirty="0" smtClean="0"/>
                        <a:t>0</a:t>
                      </a:r>
                      <a:endParaRPr lang="en-US" b="1" dirty="0"/>
                    </a:p>
                  </a:txBody>
                  <a:tcPr/>
                </a:tc>
                <a:tc>
                  <a:txBody>
                    <a:bodyPr/>
                    <a:lstStyle/>
                    <a:p>
                      <a:r>
                        <a:rPr lang="en-US" dirty="0" smtClean="0"/>
                        <a:t>0.30</a:t>
                      </a:r>
                      <a:endParaRPr lang="en-US" dirty="0"/>
                    </a:p>
                  </a:txBody>
                  <a:tcPr/>
                </a:tc>
                <a:tc>
                  <a:txBody>
                    <a:bodyPr/>
                    <a:lstStyle/>
                    <a:p>
                      <a:r>
                        <a:rPr lang="en-US" dirty="0" smtClean="0"/>
                        <a:t>0.50</a:t>
                      </a:r>
                      <a:endParaRPr lang="en-US" dirty="0"/>
                    </a:p>
                  </a:txBody>
                  <a:tcPr/>
                </a:tc>
                <a:tc>
                  <a:txBody>
                    <a:bodyPr/>
                    <a:lstStyle/>
                    <a:p>
                      <a:r>
                        <a:rPr lang="en-US" dirty="0" smtClean="0"/>
                        <a:t>0.10</a:t>
                      </a:r>
                      <a:endParaRPr lang="en-US" dirty="0"/>
                    </a:p>
                  </a:txBody>
                  <a:tcPr/>
                </a:tc>
              </a:tr>
              <a:tr h="370840">
                <a:tc>
                  <a:txBody>
                    <a:bodyPr/>
                    <a:lstStyle/>
                    <a:p>
                      <a:r>
                        <a:rPr lang="en-US" b="1" dirty="0" smtClean="0"/>
                        <a:t>1</a:t>
                      </a:r>
                      <a:endParaRPr lang="en-US" b="1" dirty="0"/>
                    </a:p>
                  </a:txBody>
                  <a:tcPr/>
                </a:tc>
                <a:tc>
                  <a:txBody>
                    <a:bodyPr/>
                    <a:lstStyle/>
                    <a:p>
                      <a:r>
                        <a:rPr lang="en-US" dirty="0" smtClean="0"/>
                        <a:t>0.10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r h="370840">
                <a:tc>
                  <a:txBody>
                    <a:bodyPr/>
                    <a:lstStyle/>
                    <a:p>
                      <a:r>
                        <a:rPr lang="en-US" b="1" dirty="0" smtClean="0"/>
                        <a:t>2</a:t>
                      </a:r>
                      <a:endParaRPr lang="en-US" b="1"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4" name="TextBox 3"/>
          <p:cNvSpPr txBox="1"/>
          <p:nvPr/>
        </p:nvSpPr>
        <p:spPr>
          <a:xfrm>
            <a:off x="698025" y="5079355"/>
            <a:ext cx="318229" cy="369332"/>
          </a:xfrm>
          <a:prstGeom prst="rect">
            <a:avLst/>
          </a:prstGeom>
          <a:noFill/>
        </p:spPr>
        <p:txBody>
          <a:bodyPr wrap="none" rtlCol="0">
            <a:spAutoFit/>
          </a:bodyPr>
          <a:lstStyle/>
          <a:p>
            <a:r>
              <a:rPr lang="en-US" dirty="0" smtClean="0"/>
              <a:t>A</a:t>
            </a:r>
            <a:endParaRPr lang="en-US" dirty="0"/>
          </a:p>
        </p:txBody>
      </p:sp>
      <p:sp>
        <p:nvSpPr>
          <p:cNvPr id="20" name="TextBox 19"/>
          <p:cNvSpPr txBox="1"/>
          <p:nvPr/>
        </p:nvSpPr>
        <p:spPr>
          <a:xfrm>
            <a:off x="4451487" y="4014101"/>
            <a:ext cx="312906" cy="369332"/>
          </a:xfrm>
          <a:prstGeom prst="rect">
            <a:avLst/>
          </a:prstGeom>
          <a:noFill/>
        </p:spPr>
        <p:txBody>
          <a:bodyPr wrap="none" rtlCol="0">
            <a:spAutoFit/>
          </a:bodyPr>
          <a:lstStyle/>
          <a:p>
            <a:r>
              <a:rPr lang="en-US" dirty="0"/>
              <a:t>B</a:t>
            </a:r>
          </a:p>
        </p:txBody>
      </p:sp>
    </p:spTree>
    <p:extLst>
      <p:ext uri="{BB962C8B-B14F-4D97-AF65-F5344CB8AC3E}">
        <p14:creationId xmlns:p14="http://schemas.microsoft.com/office/powerpoint/2010/main" val="550411126"/>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Line 2"/>
          <p:cNvSpPr/>
          <p:nvPr/>
        </p:nvSpPr>
        <p:spPr>
          <a:xfrm flipH="1">
            <a:off x="466560" y="1811160"/>
            <a:ext cx="2166480" cy="1494000"/>
          </a:xfrm>
          <a:prstGeom prst="line">
            <a:avLst/>
          </a:prstGeom>
          <a:ln w="25560">
            <a:solidFill>
              <a:srgbClr val="4F81BD"/>
            </a:solidFill>
            <a:round/>
          </a:ln>
        </p:spPr>
      </p:sp>
      <p:sp>
        <p:nvSpPr>
          <p:cNvPr id="149" name="Line 3"/>
          <p:cNvSpPr/>
          <p:nvPr/>
        </p:nvSpPr>
        <p:spPr>
          <a:xfrm flipH="1" flipV="1">
            <a:off x="1366200" y="2699640"/>
            <a:ext cx="1266840" cy="605520"/>
          </a:xfrm>
          <a:prstGeom prst="line">
            <a:avLst/>
          </a:prstGeom>
          <a:ln w="25560">
            <a:solidFill>
              <a:srgbClr val="4F81BD"/>
            </a:solidFill>
            <a:round/>
          </a:ln>
        </p:spPr>
      </p:sp>
      <p:sp>
        <p:nvSpPr>
          <p:cNvPr id="150" name="Line 4"/>
          <p:cNvSpPr/>
          <p:nvPr/>
        </p:nvSpPr>
        <p:spPr>
          <a:xfrm>
            <a:off x="466560" y="3305160"/>
            <a:ext cx="2166480" cy="1325880"/>
          </a:xfrm>
          <a:prstGeom prst="line">
            <a:avLst/>
          </a:prstGeom>
          <a:ln w="25560">
            <a:solidFill>
              <a:srgbClr val="4F81BD"/>
            </a:solidFill>
            <a:round/>
          </a:ln>
        </p:spPr>
      </p:sp>
      <p:sp>
        <p:nvSpPr>
          <p:cNvPr id="151" name="Line 5"/>
          <p:cNvSpPr/>
          <p:nvPr/>
        </p:nvSpPr>
        <p:spPr>
          <a:xfrm>
            <a:off x="2091600" y="2184840"/>
            <a:ext cx="541440" cy="317160"/>
          </a:xfrm>
          <a:prstGeom prst="line">
            <a:avLst/>
          </a:prstGeom>
          <a:ln w="25560">
            <a:solidFill>
              <a:srgbClr val="4F81BD"/>
            </a:solidFill>
            <a:round/>
          </a:ln>
        </p:spPr>
      </p:sp>
      <p:sp>
        <p:nvSpPr>
          <p:cNvPr id="152" name="CustomShape 6"/>
          <p:cNvSpPr/>
          <p:nvPr/>
        </p:nvSpPr>
        <p:spPr>
          <a:xfrm>
            <a:off x="2689200" y="1543320"/>
            <a:ext cx="3578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A</a:t>
            </a:r>
            <a:endParaRPr/>
          </a:p>
        </p:txBody>
      </p:sp>
      <p:sp>
        <p:nvSpPr>
          <p:cNvPr id="153" name="CustomShape 7"/>
          <p:cNvSpPr/>
          <p:nvPr/>
        </p:nvSpPr>
        <p:spPr>
          <a:xfrm>
            <a:off x="2713320" y="2229480"/>
            <a:ext cx="3470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B</a:t>
            </a:r>
            <a:endParaRPr/>
          </a:p>
        </p:txBody>
      </p:sp>
      <p:sp>
        <p:nvSpPr>
          <p:cNvPr id="154" name="CustomShape 8"/>
          <p:cNvSpPr/>
          <p:nvPr/>
        </p:nvSpPr>
        <p:spPr>
          <a:xfrm>
            <a:off x="2716560" y="3079800"/>
            <a:ext cx="34416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C</a:t>
            </a:r>
            <a:endParaRPr/>
          </a:p>
        </p:txBody>
      </p:sp>
      <p:sp>
        <p:nvSpPr>
          <p:cNvPr id="155" name="CustomShape 9"/>
          <p:cNvSpPr/>
          <p:nvPr/>
        </p:nvSpPr>
        <p:spPr>
          <a:xfrm>
            <a:off x="2716920" y="4400280"/>
            <a:ext cx="368640" cy="456120"/>
          </a:xfrm>
          <a:prstGeom prst="rect">
            <a:avLst/>
          </a:prstGeom>
          <a:noFill/>
          <a:ln>
            <a:noFill/>
          </a:ln>
        </p:spPr>
        <p:txBody>
          <a:bodyPr wrap="none" lIns="90000" tIns="45000" rIns="90000" bIns="45000"/>
          <a:lstStyle/>
          <a:p>
            <a:pPr>
              <a:lnSpc>
                <a:spcPct val="100000"/>
              </a:lnSpc>
            </a:pPr>
            <a:r>
              <a:rPr lang="en-GB" sz="2400">
                <a:solidFill>
                  <a:srgbClr val="000000"/>
                </a:solidFill>
                <a:latin typeface="Calibri"/>
              </a:rPr>
              <a:t>D</a:t>
            </a:r>
            <a:endParaRPr/>
          </a:p>
        </p:txBody>
      </p:sp>
      <p:sp>
        <p:nvSpPr>
          <p:cNvPr id="156" name="CustomShape 10"/>
          <p:cNvSpPr/>
          <p:nvPr/>
        </p:nvSpPr>
        <p:spPr>
          <a:xfrm>
            <a:off x="3551040" y="1605960"/>
            <a:ext cx="5135400" cy="1187640"/>
          </a:xfrm>
          <a:prstGeom prst="rect">
            <a:avLst/>
          </a:prstGeom>
          <a:noFill/>
          <a:ln>
            <a:noFill/>
          </a:ln>
        </p:spPr>
        <p:txBody>
          <a:bodyPr lIns="90000" tIns="45000" rIns="90000" bIns="45000"/>
          <a:lstStyle/>
          <a:p>
            <a:pPr>
              <a:lnSpc>
                <a:spcPct val="100000"/>
              </a:lnSpc>
            </a:pPr>
            <a:r>
              <a:rPr lang="en-GB" sz="2400">
                <a:solidFill>
                  <a:srgbClr val="000000"/>
                </a:solidFill>
                <a:latin typeface="Calibri"/>
              </a:rPr>
              <a:t>Genotypes are {aa, aA, AA} as {0, 1 ,2}</a:t>
            </a:r>
            <a:endParaRPr/>
          </a:p>
          <a:p>
            <a:pPr>
              <a:lnSpc>
                <a:spcPct val="100000"/>
              </a:lnSpc>
            </a:pPr>
            <a:endParaRPr/>
          </a:p>
          <a:p>
            <a:pPr>
              <a:lnSpc>
                <a:spcPct val="100000"/>
              </a:lnSpc>
            </a:pPr>
            <a:r>
              <a:rPr lang="en-GB" sz="2400">
                <a:solidFill>
                  <a:srgbClr val="000000"/>
                </a:solidFill>
                <a:latin typeface="Calibri"/>
              </a:rPr>
              <a:t>For individuals i and j and N sites:</a:t>
            </a:r>
            <a:endParaRPr/>
          </a:p>
        </p:txBody>
      </p:sp>
      <p:pic>
        <p:nvPicPr>
          <p:cNvPr id="157" name="Picture 3"/>
          <p:cNvPicPr/>
          <p:nvPr/>
        </p:nvPicPr>
        <p:blipFill>
          <a:blip r:embed="rId2"/>
          <a:stretch>
            <a:fillRect/>
          </a:stretch>
        </p:blipFill>
        <p:spPr>
          <a:xfrm>
            <a:off x="3551040" y="3271145"/>
            <a:ext cx="4952520" cy="1002960"/>
          </a:xfrm>
          <a:prstGeom prst="rect">
            <a:avLst/>
          </a:prstGeom>
          <a:ln>
            <a:noFill/>
          </a:ln>
        </p:spPr>
      </p:pic>
      <p:pic>
        <p:nvPicPr>
          <p:cNvPr id="158" name="Picture 2"/>
          <p:cNvPicPr/>
          <p:nvPr/>
        </p:nvPicPr>
        <p:blipFill>
          <a:blip r:embed="rId3"/>
          <a:stretch>
            <a:fillRect/>
          </a:stretch>
        </p:blipFill>
        <p:spPr>
          <a:xfrm>
            <a:off x="165240" y="5342255"/>
            <a:ext cx="8978400" cy="1015560"/>
          </a:xfrm>
          <a:prstGeom prst="rect">
            <a:avLst/>
          </a:prstGeom>
          <a:ln>
            <a:noFill/>
          </a:ln>
        </p:spPr>
      </p:pic>
      <p:sp>
        <p:nvSpPr>
          <p:cNvPr id="159" name="CustomShape 11"/>
          <p:cNvSpPr/>
          <p:nvPr/>
        </p:nvSpPr>
        <p:spPr>
          <a:xfrm>
            <a:off x="7077960" y="5472935"/>
            <a:ext cx="2009520" cy="757440"/>
          </a:xfrm>
          <a:prstGeom prst="ellipse">
            <a:avLst/>
          </a:prstGeom>
          <a:noFill/>
          <a:ln w="9360">
            <a:solidFill>
              <a:srgbClr val="FF0000"/>
            </a:solidFill>
            <a:custDash>
              <a:ds d="105000" sp="35000"/>
            </a:custDash>
            <a:round/>
          </a:ln>
        </p:spPr>
      </p:sp>
      <p:sp>
        <p:nvSpPr>
          <p:cNvPr id="160" name="CustomShape 12"/>
          <p:cNvSpPr/>
          <p:nvPr/>
        </p:nvSpPr>
        <p:spPr>
          <a:xfrm>
            <a:off x="2953800" y="5342255"/>
            <a:ext cx="2387160" cy="1015560"/>
          </a:xfrm>
          <a:prstGeom prst="ellipse">
            <a:avLst/>
          </a:prstGeom>
          <a:noFill/>
          <a:ln w="9360">
            <a:solidFill>
              <a:srgbClr val="FF0000"/>
            </a:solidFill>
            <a:custDash>
              <a:ds d="105000" sp="35000"/>
            </a:custDash>
            <a:round/>
          </a:ln>
        </p:spPr>
      </p:sp>
      <p:sp>
        <p:nvSpPr>
          <p:cNvPr id="161" name="CustomShape 13"/>
          <p:cNvSpPr/>
          <p:nvPr/>
        </p:nvSpPr>
        <p:spPr>
          <a:xfrm>
            <a:off x="6695640" y="5061095"/>
            <a:ext cx="2238480" cy="364680"/>
          </a:xfrm>
          <a:prstGeom prst="rect">
            <a:avLst/>
          </a:prstGeom>
          <a:noFill/>
          <a:ln>
            <a:noFill/>
          </a:ln>
        </p:spPr>
        <p:txBody>
          <a:bodyPr wrap="none" lIns="90000" tIns="45000" rIns="90000" bIns="45000"/>
          <a:lstStyle/>
          <a:p>
            <a:pPr>
              <a:lnSpc>
                <a:spcPct val="100000"/>
              </a:lnSpc>
            </a:pPr>
            <a:r>
              <a:rPr lang="en-GB">
                <a:solidFill>
                  <a:srgbClr val="000000"/>
                </a:solidFill>
                <a:latin typeface="Calibri"/>
              </a:rPr>
              <a:t>Genotypes probability</a:t>
            </a:r>
            <a:endParaRPr/>
          </a:p>
        </p:txBody>
      </p:sp>
      <p:sp>
        <p:nvSpPr>
          <p:cNvPr id="17" name="TextShape 1"/>
          <p:cNvSpPr txBox="1"/>
          <p:nvPr/>
        </p:nvSpPr>
        <p:spPr>
          <a:xfrm>
            <a:off x="457200" y="274680"/>
            <a:ext cx="8229240" cy="1142640"/>
          </a:xfrm>
          <a:prstGeom prst="rect">
            <a:avLst/>
          </a:prstGeom>
        </p:spPr>
        <p:txBody>
          <a:bodyPr anchor="ctr"/>
          <a:lstStyle/>
          <a:p>
            <a:pPr algn="ctr">
              <a:lnSpc>
                <a:spcPct val="100000"/>
              </a:lnSpc>
            </a:pPr>
            <a:r>
              <a:rPr lang="en-US" sz="3200" dirty="0">
                <a:solidFill>
                  <a:srgbClr val="000000"/>
                </a:solidFill>
                <a:latin typeface="Calibri"/>
              </a:rPr>
              <a:t>Genetic </a:t>
            </a:r>
            <a:r>
              <a:rPr lang="en-US" sz="3200" dirty="0" smtClean="0">
                <a:solidFill>
                  <a:srgbClr val="000000"/>
                </a:solidFill>
                <a:latin typeface="Calibri"/>
              </a:rPr>
              <a:t>distances from unknown genotypes</a:t>
            </a:r>
            <a:endParaRPr sz="3200" dirty="0"/>
          </a:p>
        </p:txBody>
      </p:sp>
      <p:sp>
        <p:nvSpPr>
          <p:cNvPr id="2" name="TextBox 1"/>
          <p:cNvSpPr txBox="1"/>
          <p:nvPr/>
        </p:nvSpPr>
        <p:spPr>
          <a:xfrm>
            <a:off x="2633040" y="4929653"/>
            <a:ext cx="3574792" cy="369332"/>
          </a:xfrm>
          <a:prstGeom prst="rect">
            <a:avLst/>
          </a:prstGeom>
          <a:noFill/>
        </p:spPr>
        <p:txBody>
          <a:bodyPr wrap="none" rtlCol="0">
            <a:spAutoFit/>
          </a:bodyPr>
          <a:lstStyle/>
          <a:p>
            <a:r>
              <a:rPr lang="en-US" dirty="0" smtClean="0"/>
              <a:t>Iterate across all possible genotypes</a:t>
            </a:r>
            <a:endParaRPr lang="en-US" dirty="0"/>
          </a:p>
        </p:txBody>
      </p:sp>
    </p:spTree>
    <p:extLst>
      <p:ext uri="{BB962C8B-B14F-4D97-AF65-F5344CB8AC3E}">
        <p14:creationId xmlns:p14="http://schemas.microsoft.com/office/powerpoint/2010/main" val="117183145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Shape 1"/>
          <p:cNvSpPr txBox="1"/>
          <p:nvPr/>
        </p:nvSpPr>
        <p:spPr>
          <a:xfrm>
            <a:off x="457200" y="60506"/>
            <a:ext cx="8229240" cy="1142640"/>
          </a:xfrm>
          <a:prstGeom prst="rect">
            <a:avLst/>
          </a:prstGeom>
        </p:spPr>
        <p:txBody>
          <a:bodyPr anchor="ctr"/>
          <a:lstStyle/>
          <a:p>
            <a:pPr algn="ctr">
              <a:lnSpc>
                <a:spcPct val="100000"/>
              </a:lnSpc>
            </a:pPr>
            <a:r>
              <a:rPr lang="en-US" sz="3200" dirty="0">
                <a:solidFill>
                  <a:srgbClr val="000000"/>
                </a:solidFill>
                <a:latin typeface="Calibri"/>
              </a:rPr>
              <a:t>Genetic </a:t>
            </a:r>
            <a:r>
              <a:rPr lang="en-US" sz="3200" dirty="0" smtClean="0">
                <a:solidFill>
                  <a:srgbClr val="000000"/>
                </a:solidFill>
                <a:latin typeface="Calibri"/>
              </a:rPr>
              <a:t>distances from unknown genotypes</a:t>
            </a:r>
            <a:endParaRPr sz="3200" dirty="0"/>
          </a:p>
        </p:txBody>
      </p:sp>
      <p:pic>
        <p:nvPicPr>
          <p:cNvPr id="3" name="Picture 2" descr="Screen Shot 2016-03-01 at 9.49.0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122" y="1517992"/>
            <a:ext cx="7201066" cy="4437990"/>
          </a:xfrm>
          <a:prstGeom prst="rect">
            <a:avLst/>
          </a:prstGeom>
        </p:spPr>
      </p:pic>
      <p:cxnSp>
        <p:nvCxnSpPr>
          <p:cNvPr id="5" name="Straight Arrow Connector 4"/>
          <p:cNvCxnSpPr/>
          <p:nvPr/>
        </p:nvCxnSpPr>
        <p:spPr>
          <a:xfrm>
            <a:off x="1774436" y="5201121"/>
            <a:ext cx="0" cy="1113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3075002" y="5201121"/>
            <a:ext cx="0" cy="75486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1008993" y="6366590"/>
            <a:ext cx="2699590" cy="369332"/>
          </a:xfrm>
          <a:prstGeom prst="rect">
            <a:avLst/>
          </a:prstGeom>
          <a:noFill/>
        </p:spPr>
        <p:txBody>
          <a:bodyPr wrap="none" rtlCol="0">
            <a:spAutoFit/>
          </a:bodyPr>
          <a:lstStyle/>
          <a:p>
            <a:r>
              <a:rPr lang="en-US" dirty="0" smtClean="0"/>
              <a:t>Genotype calling (no prior)</a:t>
            </a:r>
            <a:endParaRPr lang="en-US" dirty="0"/>
          </a:p>
        </p:txBody>
      </p:sp>
      <p:sp>
        <p:nvSpPr>
          <p:cNvPr id="24" name="TextBox 23"/>
          <p:cNvSpPr txBox="1"/>
          <p:nvPr/>
        </p:nvSpPr>
        <p:spPr>
          <a:xfrm>
            <a:off x="2883640" y="5997258"/>
            <a:ext cx="1523787" cy="369332"/>
          </a:xfrm>
          <a:prstGeom prst="rect">
            <a:avLst/>
          </a:prstGeom>
          <a:noFill/>
        </p:spPr>
        <p:txBody>
          <a:bodyPr wrap="none" rtlCol="0">
            <a:spAutoFit/>
          </a:bodyPr>
          <a:lstStyle/>
          <a:p>
            <a:r>
              <a:rPr lang="en-US" dirty="0" smtClean="0"/>
              <a:t>“Probabilistic”</a:t>
            </a:r>
            <a:endParaRPr lang="en-US" dirty="0"/>
          </a:p>
        </p:txBody>
      </p:sp>
      <p:sp>
        <p:nvSpPr>
          <p:cNvPr id="8" name="TextBox 7"/>
          <p:cNvSpPr txBox="1"/>
          <p:nvPr/>
        </p:nvSpPr>
        <p:spPr>
          <a:xfrm>
            <a:off x="6866060" y="6397368"/>
            <a:ext cx="1994256" cy="338554"/>
          </a:xfrm>
          <a:prstGeom prst="rect">
            <a:avLst/>
          </a:prstGeom>
          <a:noFill/>
        </p:spPr>
        <p:txBody>
          <a:bodyPr wrap="none" rtlCol="0">
            <a:spAutoFit/>
          </a:bodyPr>
          <a:lstStyle/>
          <a:p>
            <a:r>
              <a:rPr lang="en-US" sz="1600" dirty="0" smtClean="0"/>
              <a:t>Vieira et al. BJLS 2016</a:t>
            </a:r>
            <a:endParaRPr lang="en-US" sz="1600" dirty="0"/>
          </a:p>
        </p:txBody>
      </p:sp>
    </p:spTree>
    <p:extLst>
      <p:ext uri="{BB962C8B-B14F-4D97-AF65-F5344CB8AC3E}">
        <p14:creationId xmlns:p14="http://schemas.microsoft.com/office/powerpoint/2010/main" val="73343430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Shape 1"/>
          <p:cNvSpPr txBox="1"/>
          <p:nvPr/>
        </p:nvSpPr>
        <p:spPr>
          <a:xfrm>
            <a:off x="457200" y="251852"/>
            <a:ext cx="8229240" cy="722271"/>
          </a:xfrm>
          <a:prstGeom prst="rect">
            <a:avLst/>
          </a:prstGeom>
        </p:spPr>
        <p:txBody>
          <a:bodyPr anchor="ctr"/>
          <a:lstStyle/>
          <a:p>
            <a:pPr algn="ctr">
              <a:lnSpc>
                <a:spcPct val="100000"/>
              </a:lnSpc>
            </a:pPr>
            <a:r>
              <a:rPr lang="en-US" sz="3200" dirty="0" smtClean="0">
                <a:solidFill>
                  <a:srgbClr val="000000"/>
                </a:solidFill>
                <a:latin typeface="Calibri"/>
              </a:rPr>
              <a:t>Clustering</a:t>
            </a:r>
            <a:endParaRPr sz="3200" dirty="0"/>
          </a:p>
        </p:txBody>
      </p:sp>
      <p:sp>
        <p:nvSpPr>
          <p:cNvPr id="8" name="TextBox 7"/>
          <p:cNvSpPr txBox="1"/>
          <p:nvPr/>
        </p:nvSpPr>
        <p:spPr>
          <a:xfrm>
            <a:off x="6866060" y="6397368"/>
            <a:ext cx="1994256" cy="338554"/>
          </a:xfrm>
          <a:prstGeom prst="rect">
            <a:avLst/>
          </a:prstGeom>
          <a:noFill/>
        </p:spPr>
        <p:txBody>
          <a:bodyPr wrap="none" rtlCol="0">
            <a:spAutoFit/>
          </a:bodyPr>
          <a:lstStyle/>
          <a:p>
            <a:r>
              <a:rPr lang="en-US" sz="1600" dirty="0" smtClean="0"/>
              <a:t>Vieira et al. BJLS 2016</a:t>
            </a:r>
            <a:endParaRPr lang="en-US" sz="1600" dirty="0"/>
          </a:p>
        </p:txBody>
      </p:sp>
      <p:pic>
        <p:nvPicPr>
          <p:cNvPr id="2" name="Picture 1" descr="Screen Shot 2016-03-01 at 9.51.57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8164" y="1319862"/>
            <a:ext cx="7118871" cy="5077506"/>
          </a:xfrm>
          <a:prstGeom prst="rect">
            <a:avLst/>
          </a:prstGeom>
        </p:spPr>
      </p:pic>
      <p:sp>
        <p:nvSpPr>
          <p:cNvPr id="4" name="TextBox 3"/>
          <p:cNvSpPr txBox="1"/>
          <p:nvPr/>
        </p:nvSpPr>
        <p:spPr>
          <a:xfrm>
            <a:off x="352823" y="4246857"/>
            <a:ext cx="2509671" cy="646331"/>
          </a:xfrm>
          <a:prstGeom prst="rect">
            <a:avLst/>
          </a:prstGeom>
          <a:noFill/>
        </p:spPr>
        <p:txBody>
          <a:bodyPr wrap="none" rtlCol="0">
            <a:spAutoFit/>
          </a:bodyPr>
          <a:lstStyle/>
          <a:p>
            <a:r>
              <a:rPr lang="en-US" dirty="0" smtClean="0"/>
              <a:t>Original data: 5.4M SNPs</a:t>
            </a:r>
          </a:p>
          <a:p>
            <a:r>
              <a:rPr lang="en-US" dirty="0" smtClean="0"/>
              <a:t>Here: 5.4M SNPs at 2X</a:t>
            </a:r>
            <a:endParaRPr lang="en-US" dirty="0"/>
          </a:p>
        </p:txBody>
      </p:sp>
      <p:sp>
        <p:nvSpPr>
          <p:cNvPr id="6" name="TextBox 5"/>
          <p:cNvSpPr txBox="1"/>
          <p:nvPr/>
        </p:nvSpPr>
        <p:spPr>
          <a:xfrm>
            <a:off x="318030" y="6432158"/>
            <a:ext cx="3525086" cy="369332"/>
          </a:xfrm>
          <a:prstGeom prst="rect">
            <a:avLst/>
          </a:prstGeom>
          <a:noFill/>
        </p:spPr>
        <p:txBody>
          <a:bodyPr wrap="none" rtlCol="0">
            <a:spAutoFit/>
          </a:bodyPr>
          <a:lstStyle/>
          <a:p>
            <a:r>
              <a:rPr lang="en-US" dirty="0" smtClean="0"/>
              <a:t>https://</a:t>
            </a:r>
            <a:r>
              <a:rPr lang="en-US" dirty="0" err="1" smtClean="0"/>
              <a:t>github.com</a:t>
            </a:r>
            <a:r>
              <a:rPr lang="en-US" dirty="0" smtClean="0"/>
              <a:t>/</a:t>
            </a:r>
            <a:r>
              <a:rPr lang="en-US" dirty="0" err="1" smtClean="0"/>
              <a:t>fgvieira</a:t>
            </a:r>
            <a:r>
              <a:rPr lang="en-US" dirty="0" smtClean="0"/>
              <a:t>/</a:t>
            </a:r>
            <a:r>
              <a:rPr lang="en-US" dirty="0" err="1" smtClean="0"/>
              <a:t>ngsDist</a:t>
            </a:r>
            <a:endParaRPr lang="en-US" dirty="0"/>
          </a:p>
        </p:txBody>
      </p:sp>
    </p:spTree>
    <p:extLst>
      <p:ext uri="{BB962C8B-B14F-4D97-AF65-F5344CB8AC3E}">
        <p14:creationId xmlns:p14="http://schemas.microsoft.com/office/powerpoint/2010/main" val="263198626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1 at 10.00.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32" y="635518"/>
            <a:ext cx="8500332" cy="6044681"/>
          </a:xfrm>
          <a:prstGeom prst="rect">
            <a:avLst/>
          </a:prstGeom>
        </p:spPr>
      </p:pic>
      <p:sp>
        <p:nvSpPr>
          <p:cNvPr id="3" name="TextShape 1"/>
          <p:cNvSpPr txBox="1"/>
          <p:nvPr/>
        </p:nvSpPr>
        <p:spPr>
          <a:xfrm>
            <a:off x="457200" y="0"/>
            <a:ext cx="8229240" cy="722271"/>
          </a:xfrm>
          <a:prstGeom prst="rect">
            <a:avLst/>
          </a:prstGeom>
        </p:spPr>
        <p:txBody>
          <a:bodyPr anchor="ctr"/>
          <a:lstStyle/>
          <a:p>
            <a:pPr algn="ctr">
              <a:lnSpc>
                <a:spcPct val="100000"/>
              </a:lnSpc>
            </a:pPr>
            <a:r>
              <a:rPr lang="en-US" sz="3200" dirty="0" smtClean="0">
                <a:solidFill>
                  <a:srgbClr val="000000"/>
                </a:solidFill>
                <a:latin typeface="Calibri"/>
              </a:rPr>
              <a:t>Population structure</a:t>
            </a:r>
            <a:endParaRPr sz="3200" dirty="0"/>
          </a:p>
        </p:txBody>
      </p:sp>
    </p:spTree>
    <p:extLst>
      <p:ext uri="{BB962C8B-B14F-4D97-AF65-F5344CB8AC3E}">
        <p14:creationId xmlns:p14="http://schemas.microsoft.com/office/powerpoint/2010/main" val="28920135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1 at 10.01.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55305"/>
          </a:xfrm>
          <a:prstGeom prst="rect">
            <a:avLst/>
          </a:prstGeom>
        </p:spPr>
      </p:pic>
      <p:sp>
        <p:nvSpPr>
          <p:cNvPr id="3" name="TextShape 1"/>
          <p:cNvSpPr txBox="1"/>
          <p:nvPr/>
        </p:nvSpPr>
        <p:spPr>
          <a:xfrm>
            <a:off x="457200" y="251852"/>
            <a:ext cx="8229240" cy="722271"/>
          </a:xfrm>
          <a:prstGeom prst="rect">
            <a:avLst/>
          </a:prstGeom>
        </p:spPr>
        <p:txBody>
          <a:bodyPr anchor="ctr"/>
          <a:lstStyle/>
          <a:p>
            <a:pPr algn="ctr">
              <a:lnSpc>
                <a:spcPct val="100000"/>
              </a:lnSpc>
            </a:pPr>
            <a:r>
              <a:rPr lang="en-US" sz="3200" dirty="0" smtClean="0">
                <a:solidFill>
                  <a:srgbClr val="000000"/>
                </a:solidFill>
                <a:latin typeface="Calibri"/>
              </a:rPr>
              <a:t>Covariance matrix</a:t>
            </a:r>
            <a:endParaRPr sz="3200" dirty="0"/>
          </a:p>
        </p:txBody>
      </p:sp>
      <p:sp>
        <p:nvSpPr>
          <p:cNvPr id="4" name="TextBox 3"/>
          <p:cNvSpPr txBox="1"/>
          <p:nvPr/>
        </p:nvSpPr>
        <p:spPr>
          <a:xfrm>
            <a:off x="2452903" y="3416110"/>
            <a:ext cx="2762295" cy="369332"/>
          </a:xfrm>
          <a:prstGeom prst="rect">
            <a:avLst/>
          </a:prstGeom>
          <a:noFill/>
        </p:spPr>
        <p:txBody>
          <a:bodyPr wrap="none" rtlCol="0">
            <a:spAutoFit/>
          </a:bodyPr>
          <a:lstStyle/>
          <a:p>
            <a:r>
              <a:rPr lang="en-US" dirty="0" smtClean="0"/>
              <a:t>Iterate across all genotypes</a:t>
            </a:r>
            <a:endParaRPr lang="en-US" dirty="0"/>
          </a:p>
        </p:txBody>
      </p:sp>
      <p:sp>
        <p:nvSpPr>
          <p:cNvPr id="5" name="TextBox 4"/>
          <p:cNvSpPr txBox="1"/>
          <p:nvPr/>
        </p:nvSpPr>
        <p:spPr>
          <a:xfrm>
            <a:off x="5974790" y="3383844"/>
            <a:ext cx="2711650" cy="369332"/>
          </a:xfrm>
          <a:prstGeom prst="rect">
            <a:avLst/>
          </a:prstGeom>
          <a:noFill/>
        </p:spPr>
        <p:txBody>
          <a:bodyPr wrap="none" rtlCol="0">
            <a:spAutoFit/>
          </a:bodyPr>
          <a:lstStyle/>
          <a:p>
            <a:r>
              <a:rPr lang="en-US" dirty="0" smtClean="0"/>
              <a:t>Weight by their probability</a:t>
            </a:r>
            <a:endParaRPr lang="en-US" dirty="0"/>
          </a:p>
        </p:txBody>
      </p:sp>
      <p:sp>
        <p:nvSpPr>
          <p:cNvPr id="6" name="TextBox 5"/>
          <p:cNvSpPr txBox="1"/>
          <p:nvPr/>
        </p:nvSpPr>
        <p:spPr>
          <a:xfrm>
            <a:off x="5575069" y="5550705"/>
            <a:ext cx="3568931" cy="646331"/>
          </a:xfrm>
          <a:prstGeom prst="rect">
            <a:avLst/>
          </a:prstGeom>
          <a:noFill/>
        </p:spPr>
        <p:txBody>
          <a:bodyPr wrap="none" rtlCol="0">
            <a:spAutoFit/>
          </a:bodyPr>
          <a:lstStyle/>
          <a:p>
            <a:r>
              <a:rPr lang="en-US" dirty="0" smtClean="0"/>
              <a:t>Probability of the site being variable</a:t>
            </a:r>
          </a:p>
          <a:p>
            <a:r>
              <a:rPr lang="en-US" dirty="0" smtClean="0"/>
              <a:t>(to avoid SNP calling)</a:t>
            </a:r>
            <a:endParaRPr lang="en-US" dirty="0"/>
          </a:p>
        </p:txBody>
      </p:sp>
      <p:sp>
        <p:nvSpPr>
          <p:cNvPr id="7" name="Rectangle 6"/>
          <p:cNvSpPr/>
          <p:nvPr/>
        </p:nvSpPr>
        <p:spPr>
          <a:xfrm>
            <a:off x="0" y="3026739"/>
            <a:ext cx="9144000" cy="340943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03435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1 at 10.01.4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255305"/>
          </a:xfrm>
          <a:prstGeom prst="rect">
            <a:avLst/>
          </a:prstGeom>
        </p:spPr>
      </p:pic>
      <p:sp>
        <p:nvSpPr>
          <p:cNvPr id="3" name="TextShape 1"/>
          <p:cNvSpPr txBox="1"/>
          <p:nvPr/>
        </p:nvSpPr>
        <p:spPr>
          <a:xfrm>
            <a:off x="457200" y="251852"/>
            <a:ext cx="8229240" cy="722271"/>
          </a:xfrm>
          <a:prstGeom prst="rect">
            <a:avLst/>
          </a:prstGeom>
        </p:spPr>
        <p:txBody>
          <a:bodyPr anchor="ctr"/>
          <a:lstStyle/>
          <a:p>
            <a:pPr algn="ctr">
              <a:lnSpc>
                <a:spcPct val="100000"/>
              </a:lnSpc>
            </a:pPr>
            <a:r>
              <a:rPr lang="en-US" sz="3200" dirty="0" smtClean="0">
                <a:solidFill>
                  <a:srgbClr val="000000"/>
                </a:solidFill>
                <a:latin typeface="Calibri"/>
              </a:rPr>
              <a:t>Covariance matrix</a:t>
            </a:r>
            <a:endParaRPr sz="3200" dirty="0"/>
          </a:p>
        </p:txBody>
      </p:sp>
      <p:sp>
        <p:nvSpPr>
          <p:cNvPr id="4" name="TextBox 3"/>
          <p:cNvSpPr txBox="1"/>
          <p:nvPr/>
        </p:nvSpPr>
        <p:spPr>
          <a:xfrm>
            <a:off x="2452903" y="3416110"/>
            <a:ext cx="2762295" cy="369332"/>
          </a:xfrm>
          <a:prstGeom prst="rect">
            <a:avLst/>
          </a:prstGeom>
          <a:noFill/>
        </p:spPr>
        <p:txBody>
          <a:bodyPr wrap="none" rtlCol="0">
            <a:spAutoFit/>
          </a:bodyPr>
          <a:lstStyle/>
          <a:p>
            <a:r>
              <a:rPr lang="en-US" dirty="0" smtClean="0"/>
              <a:t>Iterate across all genotypes</a:t>
            </a:r>
            <a:endParaRPr lang="en-US" dirty="0"/>
          </a:p>
        </p:txBody>
      </p:sp>
      <p:sp>
        <p:nvSpPr>
          <p:cNvPr id="5" name="TextBox 4"/>
          <p:cNvSpPr txBox="1"/>
          <p:nvPr/>
        </p:nvSpPr>
        <p:spPr>
          <a:xfrm>
            <a:off x="5974790" y="3383844"/>
            <a:ext cx="2711650" cy="369332"/>
          </a:xfrm>
          <a:prstGeom prst="rect">
            <a:avLst/>
          </a:prstGeom>
          <a:noFill/>
        </p:spPr>
        <p:txBody>
          <a:bodyPr wrap="none" rtlCol="0">
            <a:spAutoFit/>
          </a:bodyPr>
          <a:lstStyle/>
          <a:p>
            <a:r>
              <a:rPr lang="en-US" dirty="0" smtClean="0"/>
              <a:t>Weight by their probability</a:t>
            </a:r>
            <a:endParaRPr lang="en-US" dirty="0"/>
          </a:p>
        </p:txBody>
      </p:sp>
      <p:sp>
        <p:nvSpPr>
          <p:cNvPr id="6" name="TextBox 5"/>
          <p:cNvSpPr txBox="1"/>
          <p:nvPr/>
        </p:nvSpPr>
        <p:spPr>
          <a:xfrm>
            <a:off x="5575069" y="5550705"/>
            <a:ext cx="3568931" cy="646331"/>
          </a:xfrm>
          <a:prstGeom prst="rect">
            <a:avLst/>
          </a:prstGeom>
          <a:noFill/>
        </p:spPr>
        <p:txBody>
          <a:bodyPr wrap="none" rtlCol="0">
            <a:spAutoFit/>
          </a:bodyPr>
          <a:lstStyle/>
          <a:p>
            <a:r>
              <a:rPr lang="en-US" dirty="0" smtClean="0"/>
              <a:t>Probability of the site being variable</a:t>
            </a:r>
          </a:p>
          <a:p>
            <a:r>
              <a:rPr lang="en-US" dirty="0" smtClean="0"/>
              <a:t>(to avoid SNP calling)</a:t>
            </a:r>
            <a:endParaRPr lang="en-US" dirty="0"/>
          </a:p>
        </p:txBody>
      </p:sp>
    </p:spTree>
    <p:extLst>
      <p:ext uri="{BB962C8B-B14F-4D97-AF65-F5344CB8AC3E}">
        <p14:creationId xmlns:p14="http://schemas.microsoft.com/office/powerpoint/2010/main" val="102118574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1 at 10.0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128" y="0"/>
            <a:ext cx="6768045" cy="6475309"/>
          </a:xfrm>
          <a:prstGeom prst="rect">
            <a:avLst/>
          </a:prstGeom>
        </p:spPr>
      </p:pic>
      <p:sp>
        <p:nvSpPr>
          <p:cNvPr id="4" name="TextBox 3"/>
          <p:cNvSpPr txBox="1"/>
          <p:nvPr/>
        </p:nvSpPr>
        <p:spPr>
          <a:xfrm>
            <a:off x="226154" y="6453565"/>
            <a:ext cx="4019049" cy="369332"/>
          </a:xfrm>
          <a:prstGeom prst="rect">
            <a:avLst/>
          </a:prstGeom>
          <a:noFill/>
        </p:spPr>
        <p:txBody>
          <a:bodyPr wrap="none" rtlCol="0">
            <a:spAutoFit/>
          </a:bodyPr>
          <a:lstStyle/>
          <a:p>
            <a:r>
              <a:rPr lang="en-US" dirty="0" smtClean="0"/>
              <a:t>https://</a:t>
            </a:r>
            <a:r>
              <a:rPr lang="en-US" dirty="0" err="1" smtClean="0"/>
              <a:t>github.com</a:t>
            </a:r>
            <a:r>
              <a:rPr lang="en-US" dirty="0" smtClean="0"/>
              <a:t>/</a:t>
            </a:r>
            <a:r>
              <a:rPr lang="en-US" dirty="0" err="1" smtClean="0"/>
              <a:t>mfumagalli</a:t>
            </a:r>
            <a:r>
              <a:rPr lang="en-US" dirty="0" smtClean="0"/>
              <a:t>/</a:t>
            </a:r>
            <a:r>
              <a:rPr lang="en-US" dirty="0" err="1" smtClean="0"/>
              <a:t>ngsTools</a:t>
            </a:r>
            <a:endParaRPr lang="en-US" dirty="0"/>
          </a:p>
        </p:txBody>
      </p:sp>
      <p:sp>
        <p:nvSpPr>
          <p:cNvPr id="5" name="TextBox 4"/>
          <p:cNvSpPr txBox="1"/>
          <p:nvPr/>
        </p:nvSpPr>
        <p:spPr>
          <a:xfrm>
            <a:off x="6778248" y="6531530"/>
            <a:ext cx="2365752" cy="307777"/>
          </a:xfrm>
          <a:prstGeom prst="rect">
            <a:avLst/>
          </a:prstGeom>
          <a:noFill/>
        </p:spPr>
        <p:txBody>
          <a:bodyPr wrap="none" rtlCol="0">
            <a:spAutoFit/>
          </a:bodyPr>
          <a:lstStyle/>
          <a:p>
            <a:r>
              <a:rPr lang="en-US" sz="1400" dirty="0" err="1" smtClean="0"/>
              <a:t>Fumagalli</a:t>
            </a:r>
            <a:r>
              <a:rPr lang="en-US" sz="1400" dirty="0" smtClean="0"/>
              <a:t> et al. Genetics 2013</a:t>
            </a:r>
            <a:endParaRPr lang="en-US" sz="1400" dirty="0"/>
          </a:p>
        </p:txBody>
      </p:sp>
      <p:sp>
        <p:nvSpPr>
          <p:cNvPr id="6" name="TextBox 5"/>
          <p:cNvSpPr txBox="1"/>
          <p:nvPr/>
        </p:nvSpPr>
        <p:spPr>
          <a:xfrm>
            <a:off x="226154" y="2713628"/>
            <a:ext cx="1113180" cy="369332"/>
          </a:xfrm>
          <a:prstGeom prst="rect">
            <a:avLst/>
          </a:prstGeom>
          <a:noFill/>
        </p:spPr>
        <p:txBody>
          <a:bodyPr wrap="none" rtlCol="0">
            <a:spAutoFit/>
          </a:bodyPr>
          <a:lstStyle/>
          <a:p>
            <a:r>
              <a:rPr lang="en-US" dirty="0" smtClean="0"/>
              <a:t>Depth=2X</a:t>
            </a:r>
            <a:endParaRPr lang="en-US" dirty="0"/>
          </a:p>
        </p:txBody>
      </p:sp>
      <p:sp>
        <p:nvSpPr>
          <p:cNvPr id="3" name="Rectangle 2"/>
          <p:cNvSpPr/>
          <p:nvPr/>
        </p:nvSpPr>
        <p:spPr>
          <a:xfrm>
            <a:off x="4766623" y="3844307"/>
            <a:ext cx="3566268" cy="263100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562244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3-01 at 10.06.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2128" y="0"/>
            <a:ext cx="6768045" cy="6475309"/>
          </a:xfrm>
          <a:prstGeom prst="rect">
            <a:avLst/>
          </a:prstGeom>
        </p:spPr>
      </p:pic>
      <p:sp>
        <p:nvSpPr>
          <p:cNvPr id="4" name="TextBox 3"/>
          <p:cNvSpPr txBox="1"/>
          <p:nvPr/>
        </p:nvSpPr>
        <p:spPr>
          <a:xfrm>
            <a:off x="226154" y="6453565"/>
            <a:ext cx="4019049" cy="369332"/>
          </a:xfrm>
          <a:prstGeom prst="rect">
            <a:avLst/>
          </a:prstGeom>
          <a:noFill/>
        </p:spPr>
        <p:txBody>
          <a:bodyPr wrap="none" rtlCol="0">
            <a:spAutoFit/>
          </a:bodyPr>
          <a:lstStyle/>
          <a:p>
            <a:r>
              <a:rPr lang="en-US" dirty="0" smtClean="0"/>
              <a:t>https://</a:t>
            </a:r>
            <a:r>
              <a:rPr lang="en-US" dirty="0" err="1" smtClean="0"/>
              <a:t>github.com</a:t>
            </a:r>
            <a:r>
              <a:rPr lang="en-US" dirty="0" smtClean="0"/>
              <a:t>/</a:t>
            </a:r>
            <a:r>
              <a:rPr lang="en-US" dirty="0" err="1" smtClean="0"/>
              <a:t>mfumagalli</a:t>
            </a:r>
            <a:r>
              <a:rPr lang="en-US" dirty="0" smtClean="0"/>
              <a:t>/</a:t>
            </a:r>
            <a:r>
              <a:rPr lang="en-US" dirty="0" err="1" smtClean="0"/>
              <a:t>ngsTools</a:t>
            </a:r>
            <a:endParaRPr lang="en-US" dirty="0"/>
          </a:p>
        </p:txBody>
      </p:sp>
      <p:sp>
        <p:nvSpPr>
          <p:cNvPr id="5" name="TextBox 4"/>
          <p:cNvSpPr txBox="1"/>
          <p:nvPr/>
        </p:nvSpPr>
        <p:spPr>
          <a:xfrm>
            <a:off x="6778248" y="6531530"/>
            <a:ext cx="2365752" cy="307777"/>
          </a:xfrm>
          <a:prstGeom prst="rect">
            <a:avLst/>
          </a:prstGeom>
          <a:noFill/>
        </p:spPr>
        <p:txBody>
          <a:bodyPr wrap="none" rtlCol="0">
            <a:spAutoFit/>
          </a:bodyPr>
          <a:lstStyle/>
          <a:p>
            <a:r>
              <a:rPr lang="en-US" sz="1400" dirty="0" err="1" smtClean="0"/>
              <a:t>Fumagalli</a:t>
            </a:r>
            <a:r>
              <a:rPr lang="en-US" sz="1400" dirty="0" smtClean="0"/>
              <a:t> et al. Genetics 2013</a:t>
            </a:r>
            <a:endParaRPr lang="en-US" sz="1400" dirty="0"/>
          </a:p>
        </p:txBody>
      </p:sp>
      <p:sp>
        <p:nvSpPr>
          <p:cNvPr id="6" name="TextBox 5"/>
          <p:cNvSpPr txBox="1"/>
          <p:nvPr/>
        </p:nvSpPr>
        <p:spPr>
          <a:xfrm>
            <a:off x="226154" y="2713628"/>
            <a:ext cx="1113180" cy="369332"/>
          </a:xfrm>
          <a:prstGeom prst="rect">
            <a:avLst/>
          </a:prstGeom>
          <a:noFill/>
        </p:spPr>
        <p:txBody>
          <a:bodyPr wrap="none" rtlCol="0">
            <a:spAutoFit/>
          </a:bodyPr>
          <a:lstStyle/>
          <a:p>
            <a:r>
              <a:rPr lang="en-US" dirty="0" smtClean="0"/>
              <a:t>Depth=2X</a:t>
            </a:r>
            <a:endParaRPr lang="en-US" dirty="0"/>
          </a:p>
        </p:txBody>
      </p:sp>
    </p:spTree>
    <p:extLst>
      <p:ext uri="{BB962C8B-B14F-4D97-AF65-F5344CB8AC3E}">
        <p14:creationId xmlns:p14="http://schemas.microsoft.com/office/powerpoint/2010/main" val="147019005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418550"/>
            <a:ext cx="9144000" cy="821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FF"/>
              </a:buClr>
              <a:buSzPct val="25000"/>
              <a:buFont typeface="Calibri"/>
              <a:buNone/>
            </a:pPr>
            <a:r>
              <a:rPr lang="en-US" sz="3600" b="1" dirty="0" smtClean="0">
                <a:solidFill>
                  <a:srgbClr val="0000FF"/>
                </a:solidFill>
                <a:latin typeface="Calibri"/>
                <a:ea typeface="Calibri"/>
                <a:cs typeface="Calibri"/>
                <a:sym typeface="Calibri"/>
              </a:rPr>
              <a:t>Next Generation Sequencing data processing</a:t>
            </a:r>
            <a:endParaRPr lang="en-US" sz="3600" b="1" dirty="0">
              <a:solidFill>
                <a:srgbClr val="0000FF"/>
              </a:solidFill>
              <a:latin typeface="Calibri"/>
              <a:ea typeface="Calibri"/>
              <a:cs typeface="Calibri"/>
              <a:sym typeface="Calibri"/>
            </a:endParaRP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0609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Calibri"/>
                <a:ea typeface="Calibri"/>
                <a:cs typeface="Calibri"/>
                <a:sym typeface="Calibri"/>
                <a:rtl val="0"/>
              </a:rPr>
              <a:t>If folded, </a:t>
            </a:r>
            <a:r>
              <a:rPr lang="en-US" sz="3200" b="0" i="1" u="none" strike="noStrike" cap="none" baseline="0" dirty="0" smtClean="0">
                <a:solidFill>
                  <a:schemeClr val="dk1"/>
                </a:solidFill>
                <a:latin typeface="Calibri"/>
                <a:ea typeface="Calibri"/>
                <a:cs typeface="Calibri"/>
                <a:sym typeface="Calibri"/>
                <a:rtl val="0"/>
              </a:rPr>
              <a:t>k+1</a:t>
            </a:r>
            <a:r>
              <a:rPr lang="en-US" sz="3200" b="0" i="0" u="none" strike="noStrike" cap="none" baseline="0" dirty="0" smtClean="0">
                <a:solidFill>
                  <a:schemeClr val="dk1"/>
                </a:solidFill>
                <a:latin typeface="Calibri"/>
                <a:ea typeface="Calibri"/>
                <a:cs typeface="Calibri"/>
                <a:sym typeface="Calibri"/>
                <a:rtl val="0"/>
              </a:rPr>
              <a:t> </a:t>
            </a:r>
            <a:r>
              <a:rPr lang="en-US" sz="3200" b="0" i="0" u="none" strike="noStrike" cap="none" baseline="0" dirty="0">
                <a:solidFill>
                  <a:schemeClr val="dk1"/>
                </a:solidFill>
                <a:latin typeface="Calibri"/>
                <a:ea typeface="Calibri"/>
                <a:cs typeface="Calibri"/>
                <a:sym typeface="Calibri"/>
                <a:rtl val="0"/>
              </a:rPr>
              <a:t>entries</a:t>
            </a:r>
          </a:p>
        </p:txBody>
      </p:sp>
      <p:graphicFrame>
        <p:nvGraphicFramePr>
          <p:cNvPr id="330" name="Shape 330"/>
          <p:cNvGraphicFramePr/>
          <p:nvPr>
            <p:extLst>
              <p:ext uri="{D42A27DB-BD31-4B8C-83A1-F6EECF244321}">
                <p14:modId xmlns:p14="http://schemas.microsoft.com/office/powerpoint/2010/main" val="553683984"/>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a:t>
                      </a:r>
                      <a:r>
                        <a:rPr lang="en-US" sz="1800" i="1" u="none" strike="noStrike" cap="none" baseline="-2500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a:t>
                      </a:r>
                      <a:r>
                        <a:rPr lang="en-US" sz="1800" i="1" u="none" strike="noStrike" cap="none" baseline="-2500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a:t>
                      </a:r>
                      <a:r>
                        <a:rPr lang="en-US" sz="1800" i="1" u="none" strike="noStrike" cap="none" baseline="-2500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graphicFrame>
        <p:nvGraphicFramePr>
          <p:cNvPr id="331" name="Shape 331"/>
          <p:cNvGraphicFramePr/>
          <p:nvPr>
            <p:extLst>
              <p:ext uri="{D42A27DB-BD31-4B8C-83A1-F6EECF244321}">
                <p14:modId xmlns:p14="http://schemas.microsoft.com/office/powerpoint/2010/main" val="4197149544"/>
              </p:ext>
            </p:extLst>
          </p:nvPr>
        </p:nvGraphicFramePr>
        <p:xfrm>
          <a:off x="1524000" y="5140537"/>
          <a:ext cx="5080000" cy="370850"/>
        </p:xfrm>
        <a:graphic>
          <a:graphicData uri="http://schemas.openxmlformats.org/drawingml/2006/table">
            <a:tbl>
              <a:tblPr firstRow="1" bandRow="1">
                <a:noFill/>
              </a:tblPr>
              <a:tblGrid>
                <a:gridCol w="1016000"/>
                <a:gridCol w="1016000"/>
                <a:gridCol w="1016000"/>
                <a:gridCol w="1016000"/>
                <a:gridCol w="1016000"/>
              </a:tblGrid>
              <a:tr h="37085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a:t>
                      </a:r>
                      <a:r>
                        <a:rPr lang="en-US" sz="1800" i="1" u="none" strike="noStrike" cap="none" baseline="-2500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a:t>
                      </a:r>
                      <a:r>
                        <a:rPr lang="en-US" sz="1800" i="1" u="none" strike="noStrike" cap="none" baseline="-2500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a:t>
                      </a:r>
                      <a:r>
                        <a:rPr lang="en-US" sz="1800" i="1" u="none" strike="noStrike" cap="none" baseline="-25000">
                          <a:rtl val="0"/>
                        </a:rPr>
                        <a:t>2</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err="1">
                          <a:rtl val="0"/>
                        </a:rPr>
                        <a:t>p</a:t>
                      </a:r>
                      <a:r>
                        <a:rPr lang="en-US" sz="1800" i="1" u="none" strike="noStrike" cap="none" baseline="-25000" dirty="0" err="1">
                          <a:rtl val="0"/>
                        </a:rPr>
                        <a:t>k</a:t>
                      </a:r>
                      <a:endParaRPr lang="en-US" sz="1800" i="1" u="none" strike="noStrike" cap="none" baseline="-25000" dirty="0">
                        <a:rtl val="0"/>
                      </a:endParaRP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Tree>
    <p:extLst>
      <p:ext uri="{BB962C8B-B14F-4D97-AF65-F5344CB8AC3E}">
        <p14:creationId xmlns:p14="http://schemas.microsoft.com/office/powerpoint/2010/main" val="22466825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p:txBody>
      </p:sp>
      <p:graphicFrame>
        <p:nvGraphicFramePr>
          <p:cNvPr id="330" name="Shape 330"/>
          <p:cNvGraphicFramePr/>
          <p:nvPr>
            <p:extLst>
              <p:ext uri="{D42A27DB-BD31-4B8C-83A1-F6EECF244321}">
                <p14:modId xmlns:p14="http://schemas.microsoft.com/office/powerpoint/2010/main" val="934671187"/>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a:t>
                      </a:r>
                      <a:r>
                        <a:rPr lang="en-US" sz="1800" i="1" u="none" strike="noStrike" cap="none" baseline="-2500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
        <p:nvSpPr>
          <p:cNvPr id="2" name="TextBox 1"/>
          <p:cNvSpPr txBox="1"/>
          <p:nvPr/>
        </p:nvSpPr>
        <p:spPr>
          <a:xfrm>
            <a:off x="651619" y="5042787"/>
            <a:ext cx="8035181" cy="707886"/>
          </a:xfrm>
          <a:prstGeom prst="rect">
            <a:avLst/>
          </a:prstGeom>
          <a:noFill/>
        </p:spPr>
        <p:txBody>
          <a:bodyPr wrap="square" rtlCol="0">
            <a:spAutoFit/>
          </a:bodyPr>
          <a:lstStyle/>
          <a:p>
            <a:r>
              <a:rPr lang="en-US" sz="2000" dirty="0" smtClean="0"/>
              <a:t>e.g. A is ancestral, G is derived (alternate)</a:t>
            </a:r>
          </a:p>
          <a:p>
            <a:r>
              <a:rPr lang="en-US" sz="2000" dirty="0" smtClean="0"/>
              <a:t>AA	AA 	AG 	AA 	AG 	AA 	AA 	AA 	AA</a:t>
            </a:r>
            <a:endParaRPr lang="en-US" sz="2000" dirty="0"/>
          </a:p>
        </p:txBody>
      </p:sp>
    </p:spTree>
    <p:extLst>
      <p:ext uri="{BB962C8B-B14F-4D97-AF65-F5344CB8AC3E}">
        <p14:creationId xmlns:p14="http://schemas.microsoft.com/office/powerpoint/2010/main" val="33711588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p:txBody>
      </p:sp>
      <p:graphicFrame>
        <p:nvGraphicFramePr>
          <p:cNvPr id="330" name="Shape 330"/>
          <p:cNvGraphicFramePr/>
          <p:nvPr>
            <p:extLst>
              <p:ext uri="{D42A27DB-BD31-4B8C-83A1-F6EECF244321}">
                <p14:modId xmlns:p14="http://schemas.microsoft.com/office/powerpoint/2010/main" val="667827471"/>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a:t>
                      </a:r>
                      <a:r>
                        <a:rPr lang="en-US" sz="1800" i="1" u="none" strike="noStrike" cap="none" baseline="-2500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rgbClr val="FF6600"/>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
        <p:nvSpPr>
          <p:cNvPr id="2" name="TextBox 1"/>
          <p:cNvSpPr txBox="1"/>
          <p:nvPr/>
        </p:nvSpPr>
        <p:spPr>
          <a:xfrm>
            <a:off x="651619" y="5042787"/>
            <a:ext cx="8035181" cy="707886"/>
          </a:xfrm>
          <a:prstGeom prst="rect">
            <a:avLst/>
          </a:prstGeom>
          <a:noFill/>
        </p:spPr>
        <p:txBody>
          <a:bodyPr wrap="square" rtlCol="0">
            <a:spAutoFit/>
          </a:bodyPr>
          <a:lstStyle/>
          <a:p>
            <a:r>
              <a:rPr lang="en-US" sz="2000" dirty="0" smtClean="0"/>
              <a:t>e.g. A is ancestral, G is derived (alternate)</a:t>
            </a:r>
          </a:p>
          <a:p>
            <a:r>
              <a:rPr lang="en-US" sz="2000" dirty="0" smtClean="0"/>
              <a:t>AA	AA 	AG 	AA 	AG 	AA 	AA 	AA 	AA</a:t>
            </a:r>
            <a:endParaRPr lang="en-US" sz="2000" dirty="0"/>
          </a:p>
        </p:txBody>
      </p:sp>
      <p:cxnSp>
        <p:nvCxnSpPr>
          <p:cNvPr id="4" name="Straight Arrow Connector 3"/>
          <p:cNvCxnSpPr/>
          <p:nvPr/>
        </p:nvCxnSpPr>
        <p:spPr>
          <a:xfrm flipH="1" flipV="1">
            <a:off x="4037672" y="4320942"/>
            <a:ext cx="75825" cy="7218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817749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p:txBody>
      </p:sp>
      <p:graphicFrame>
        <p:nvGraphicFramePr>
          <p:cNvPr id="330" name="Shape 330"/>
          <p:cNvGraphicFramePr/>
          <p:nvPr>
            <p:extLst>
              <p:ext uri="{D42A27DB-BD31-4B8C-83A1-F6EECF244321}">
                <p14:modId xmlns:p14="http://schemas.microsoft.com/office/powerpoint/2010/main" val="3477081303"/>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smtClean="0">
                          <a:rtl val="0"/>
                        </a:rPr>
                        <a:t>p</a:t>
                      </a:r>
                      <a:r>
                        <a:rPr lang="en-US" sz="1800" i="1" u="none" strike="noStrike" cap="none" baseline="-25000" dirty="0" smtClean="0">
                          <a:rtl val="0"/>
                        </a:rPr>
                        <a:t>0</a:t>
                      </a:r>
                      <a:r>
                        <a:rPr lang="en-US" sz="1800" i="1" u="none" strike="noStrike" cap="none" baseline="0" dirty="0" smtClean="0">
                          <a:rtl val="0"/>
                        </a:rPr>
                        <a:t>=0</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1</a:t>
                      </a:r>
                      <a:r>
                        <a:rPr lang="en-US" sz="1800" i="1" u="none" strike="noStrike" cap="none" baseline="0" dirty="0" smtClean="0">
                          <a:rtl val="0"/>
                        </a:rPr>
                        <a:t>=0</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2</a:t>
                      </a:r>
                      <a:r>
                        <a:rPr lang="en-US" sz="1800" i="1" u="none" strike="noStrike" cap="none" baseline="0" dirty="0" smtClean="0">
                          <a:rtl val="0"/>
                        </a:rPr>
                        <a:t>=1</a:t>
                      </a:r>
                      <a:endParaRPr lang="en-US" sz="1800" i="1" u="none" strike="noStrike" cap="none" baseline="0" dirty="0">
                        <a:rtl val="0"/>
                      </a:endParaRPr>
                    </a:p>
                  </a:txBody>
                  <a:tcPr marL="91450" marR="91450" marT="45725" marB="45725">
                    <a:solidFill>
                      <a:srgbClr val="FF6600"/>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3</a:t>
                      </a:r>
                      <a:r>
                        <a:rPr lang="en-US" sz="1800" i="1" u="none" strike="noStrike" cap="none" baseline="0" dirty="0" smtClean="0">
                          <a:rtl val="0"/>
                        </a:rPr>
                        <a:t>=0</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2k</a:t>
                      </a:r>
                      <a:r>
                        <a:rPr lang="en-US" sz="1800" i="1" u="none" strike="noStrike" cap="none" baseline="0" dirty="0" smtClean="0">
                          <a:rtl val="0"/>
                        </a:rPr>
                        <a:t>=0</a:t>
                      </a:r>
                      <a:endParaRPr lang="en-US" sz="1800" i="1" u="none" strike="noStrike" cap="none" baseline="0" dirty="0">
                        <a:rtl val="0"/>
                      </a:endParaRP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
        <p:nvSpPr>
          <p:cNvPr id="2" name="TextBox 1"/>
          <p:cNvSpPr txBox="1"/>
          <p:nvPr/>
        </p:nvSpPr>
        <p:spPr>
          <a:xfrm>
            <a:off x="651619" y="5042787"/>
            <a:ext cx="8035181" cy="707886"/>
          </a:xfrm>
          <a:prstGeom prst="rect">
            <a:avLst/>
          </a:prstGeom>
          <a:noFill/>
        </p:spPr>
        <p:txBody>
          <a:bodyPr wrap="square" rtlCol="0">
            <a:spAutoFit/>
          </a:bodyPr>
          <a:lstStyle/>
          <a:p>
            <a:r>
              <a:rPr lang="en-US" sz="2000" dirty="0" smtClean="0"/>
              <a:t>e.g. A is ancestral, G is derived (alternate)</a:t>
            </a:r>
          </a:p>
          <a:p>
            <a:r>
              <a:rPr lang="en-US" sz="2000" dirty="0" smtClean="0"/>
              <a:t>AA	AA 	AG 	AA 	AG 	AA 	AA 	AA 	AA</a:t>
            </a:r>
            <a:endParaRPr lang="en-US" sz="2000" dirty="0"/>
          </a:p>
        </p:txBody>
      </p:sp>
      <p:cxnSp>
        <p:nvCxnSpPr>
          <p:cNvPr id="4" name="Straight Arrow Connector 3"/>
          <p:cNvCxnSpPr/>
          <p:nvPr/>
        </p:nvCxnSpPr>
        <p:spPr>
          <a:xfrm flipH="1" flipV="1">
            <a:off x="4037672" y="4320942"/>
            <a:ext cx="75825" cy="7218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0531598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p:txBody>
      </p:sp>
      <p:graphicFrame>
        <p:nvGraphicFramePr>
          <p:cNvPr id="330" name="Shape 330"/>
          <p:cNvGraphicFramePr/>
          <p:nvPr>
            <p:extLst>
              <p:ext uri="{D42A27DB-BD31-4B8C-83A1-F6EECF244321}">
                <p14:modId xmlns:p14="http://schemas.microsoft.com/office/powerpoint/2010/main" val="1627189179"/>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a:t>
                      </a:r>
                      <a:r>
                        <a:rPr lang="en-US" sz="1800" i="1" u="none" strike="noStrike" cap="none" baseline="-2500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rgbClr val="FF6600"/>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
        <p:nvSpPr>
          <p:cNvPr id="2" name="TextBox 1"/>
          <p:cNvSpPr txBox="1"/>
          <p:nvPr/>
        </p:nvSpPr>
        <p:spPr>
          <a:xfrm>
            <a:off x="651619" y="5042787"/>
            <a:ext cx="8035181" cy="707886"/>
          </a:xfrm>
          <a:prstGeom prst="rect">
            <a:avLst/>
          </a:prstGeom>
          <a:noFill/>
        </p:spPr>
        <p:txBody>
          <a:bodyPr wrap="square" rtlCol="0">
            <a:spAutoFit/>
          </a:bodyPr>
          <a:lstStyle/>
          <a:p>
            <a:r>
              <a:rPr lang="en-US" sz="2000" dirty="0" smtClean="0"/>
              <a:t>e.g. A is ancestral, G is derived (alternate)</a:t>
            </a:r>
          </a:p>
          <a:p>
            <a:r>
              <a:rPr lang="en-US" sz="2000" dirty="0" smtClean="0"/>
              <a:t>If genotypes are unknown? Counting is not possible?</a:t>
            </a:r>
            <a:endParaRPr lang="en-US" sz="2000" dirty="0"/>
          </a:p>
        </p:txBody>
      </p:sp>
      <p:cxnSp>
        <p:nvCxnSpPr>
          <p:cNvPr id="4" name="Straight Arrow Connector 3"/>
          <p:cNvCxnSpPr/>
          <p:nvPr/>
        </p:nvCxnSpPr>
        <p:spPr>
          <a:xfrm flipH="1" flipV="1">
            <a:off x="4037672" y="4320942"/>
            <a:ext cx="75825" cy="72184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38878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p:txBody>
      </p:sp>
      <p:graphicFrame>
        <p:nvGraphicFramePr>
          <p:cNvPr id="330" name="Shape 330"/>
          <p:cNvGraphicFramePr/>
          <p:nvPr>
            <p:extLst>
              <p:ext uri="{D42A27DB-BD31-4B8C-83A1-F6EECF244321}">
                <p14:modId xmlns:p14="http://schemas.microsoft.com/office/powerpoint/2010/main" val="371081878"/>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
        <p:nvSpPr>
          <p:cNvPr id="2" name="TextBox 1"/>
          <p:cNvSpPr txBox="1"/>
          <p:nvPr/>
        </p:nvSpPr>
        <p:spPr>
          <a:xfrm>
            <a:off x="651619" y="6200195"/>
            <a:ext cx="8035181" cy="400110"/>
          </a:xfrm>
          <a:prstGeom prst="rect">
            <a:avLst/>
          </a:prstGeom>
          <a:noFill/>
        </p:spPr>
        <p:txBody>
          <a:bodyPr wrap="square" rtlCol="0">
            <a:spAutoFit/>
          </a:bodyPr>
          <a:lstStyle/>
          <a:p>
            <a:r>
              <a:rPr lang="en-US" sz="2000" dirty="0" smtClean="0"/>
              <a:t>e.g. A is ancestral, G is derived (alternate)</a:t>
            </a:r>
            <a:endParaRPr lang="en-US" sz="2000" dirty="0"/>
          </a:p>
        </p:txBody>
      </p:sp>
      <p:cxnSp>
        <p:nvCxnSpPr>
          <p:cNvPr id="4" name="Straight Arrow Connector 3"/>
          <p:cNvCxnSpPr/>
          <p:nvPr/>
        </p:nvCxnSpPr>
        <p:spPr>
          <a:xfrm flipH="1" flipV="1">
            <a:off x="2104140" y="4491564"/>
            <a:ext cx="208517" cy="7218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06225" y="5365069"/>
            <a:ext cx="2769446" cy="307777"/>
          </a:xfrm>
          <a:prstGeom prst="rect">
            <a:avLst/>
          </a:prstGeom>
          <a:noFill/>
        </p:spPr>
        <p:txBody>
          <a:bodyPr wrap="none" rtlCol="0">
            <a:spAutoFit/>
          </a:bodyPr>
          <a:lstStyle/>
          <a:p>
            <a:r>
              <a:rPr lang="en-US" dirty="0" smtClean="0"/>
              <a:t>Probability of observing 0 copies</a:t>
            </a:r>
            <a:endParaRPr lang="en-US" dirty="0"/>
          </a:p>
        </p:txBody>
      </p:sp>
      <p:cxnSp>
        <p:nvCxnSpPr>
          <p:cNvPr id="11" name="Straight Arrow Connector 10"/>
          <p:cNvCxnSpPr/>
          <p:nvPr/>
        </p:nvCxnSpPr>
        <p:spPr>
          <a:xfrm flipH="1" flipV="1">
            <a:off x="3185653" y="4377816"/>
            <a:ext cx="208516" cy="4943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6693" y="4926813"/>
            <a:ext cx="2646878" cy="307777"/>
          </a:xfrm>
          <a:prstGeom prst="rect">
            <a:avLst/>
          </a:prstGeom>
          <a:noFill/>
        </p:spPr>
        <p:txBody>
          <a:bodyPr wrap="none" rtlCol="0">
            <a:spAutoFit/>
          </a:bodyPr>
          <a:lstStyle/>
          <a:p>
            <a:r>
              <a:rPr lang="en-US" dirty="0" smtClean="0"/>
              <a:t>Probability of observing 1 copy</a:t>
            </a:r>
            <a:endParaRPr lang="en-US" dirty="0"/>
          </a:p>
        </p:txBody>
      </p:sp>
    </p:spTree>
    <p:extLst>
      <p:ext uri="{BB962C8B-B14F-4D97-AF65-F5344CB8AC3E}">
        <p14:creationId xmlns:p14="http://schemas.microsoft.com/office/powerpoint/2010/main" val="19864989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dirty="0" smtClean="0">
                <a:solidFill>
                  <a:schemeClr val="dk1"/>
                </a:solidFill>
                <a:latin typeface="Calibri"/>
                <a:ea typeface="Calibri"/>
                <a:cs typeface="Calibri"/>
                <a:sym typeface="Calibri"/>
                <a:rtl val="0"/>
              </a:rPr>
              <a:t>Sample allele frequency</a:t>
            </a:r>
            <a:endParaRPr lang="en-US" sz="3950" b="1" i="0" u="none" strike="noStrike" cap="none" baseline="0" dirty="0">
              <a:solidFill>
                <a:schemeClr val="dk1"/>
              </a:solidFill>
              <a:latin typeface="Calibri"/>
              <a:ea typeface="Calibri"/>
              <a:cs typeface="Calibri"/>
              <a:sym typeface="Calibri"/>
              <a:rtl val="0"/>
            </a:endParaRPr>
          </a:p>
        </p:txBody>
      </p:sp>
      <p:sp>
        <p:nvSpPr>
          <p:cNvPr id="328" name="Shape 328"/>
          <p:cNvSpPr txBox="1">
            <a:spLocks noGrp="1"/>
          </p:cNvSpPr>
          <p:nvPr>
            <p:ph type="body" idx="1"/>
          </p:nvPr>
        </p:nvSpPr>
        <p:spPr>
          <a:xfrm>
            <a:off x="457200" y="1600200"/>
            <a:ext cx="8229600" cy="4800050"/>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1" u="none" strike="noStrike" cap="none" baseline="0" dirty="0" smtClean="0">
                <a:solidFill>
                  <a:schemeClr val="dk1"/>
                </a:solidFill>
                <a:latin typeface="Calibri"/>
                <a:ea typeface="Calibri"/>
                <a:cs typeface="Calibri"/>
                <a:sym typeface="Calibri"/>
                <a:rtl val="0"/>
              </a:rPr>
              <a:t>With</a:t>
            </a:r>
            <a:r>
              <a:rPr lang="en-US" sz="3200" b="0" i="1" u="none" strike="noStrike" cap="none" dirty="0" smtClean="0">
                <a:solidFill>
                  <a:schemeClr val="dk1"/>
                </a:solidFill>
                <a:latin typeface="Calibri"/>
                <a:ea typeface="Calibri"/>
                <a:cs typeface="Calibri"/>
                <a:sym typeface="Calibri"/>
                <a:rtl val="0"/>
              </a:rPr>
              <a:t> </a:t>
            </a:r>
            <a:r>
              <a:rPr lang="en-US" sz="3200" b="0" i="1" u="none" strike="noStrike" cap="none" baseline="0" dirty="0" smtClean="0">
                <a:solidFill>
                  <a:schemeClr val="dk1"/>
                </a:solidFill>
                <a:latin typeface="Calibri"/>
                <a:ea typeface="Calibri"/>
                <a:cs typeface="Calibri"/>
                <a:sym typeface="Calibri"/>
                <a:rtl val="0"/>
              </a:rPr>
              <a:t>k</a:t>
            </a:r>
            <a:r>
              <a:rPr lang="en-US" sz="3200" b="0" i="0" u="none" strike="noStrike" cap="none" baseline="0" dirty="0" smtClean="0">
                <a:solidFill>
                  <a:schemeClr val="dk1"/>
                </a:solidFill>
                <a:latin typeface="Calibri"/>
                <a:ea typeface="Calibri"/>
                <a:cs typeface="Calibri"/>
                <a:sym typeface="Calibri"/>
                <a:rtl val="0"/>
              </a:rPr>
              <a:t> diploid individuals, how many possible sample allele frequencies can I observe?</a:t>
            </a:r>
            <a:endParaRPr lang="en-US"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tl val="0"/>
              </a:rPr>
              <a:t>If </a:t>
            </a:r>
            <a:r>
              <a:rPr lang="en-US" sz="3200" b="0" i="0" u="none" strike="noStrike" cap="none" baseline="0" dirty="0">
                <a:solidFill>
                  <a:schemeClr val="dk1"/>
                </a:solidFill>
                <a:latin typeface="Calibri"/>
                <a:ea typeface="Calibri"/>
                <a:cs typeface="Calibri"/>
                <a:sym typeface="Calibri"/>
                <a:rtl val="0"/>
              </a:rPr>
              <a:t>unfolded, </a:t>
            </a:r>
            <a:r>
              <a:rPr lang="en-US" sz="3200" b="0" i="1" u="none" strike="noStrike" cap="none" baseline="0" dirty="0">
                <a:solidFill>
                  <a:schemeClr val="dk1"/>
                </a:solidFill>
                <a:latin typeface="Calibri"/>
                <a:ea typeface="Calibri"/>
                <a:cs typeface="Calibri"/>
                <a:sym typeface="Calibri"/>
                <a:rtl val="0"/>
              </a:rPr>
              <a:t>2k+1</a:t>
            </a:r>
            <a:r>
              <a:rPr lang="en-US" sz="3200" b="0" i="0" u="none" strike="noStrike" cap="none" baseline="0" dirty="0">
                <a:solidFill>
                  <a:schemeClr val="dk1"/>
                </a:solidFill>
                <a:latin typeface="Calibri"/>
                <a:ea typeface="Calibri"/>
                <a:cs typeface="Calibri"/>
                <a:sym typeface="Calibri"/>
                <a:rtl val="0"/>
              </a:rPr>
              <a:t> entries</a:t>
            </a:r>
          </a:p>
          <a:p>
            <a:pPr marL="0" marR="0" lvl="0" indent="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p:txBody>
      </p:sp>
      <p:graphicFrame>
        <p:nvGraphicFramePr>
          <p:cNvPr id="330" name="Shape 330"/>
          <p:cNvGraphicFramePr/>
          <p:nvPr>
            <p:extLst>
              <p:ext uri="{D42A27DB-BD31-4B8C-83A1-F6EECF244321}">
                <p14:modId xmlns:p14="http://schemas.microsoft.com/office/powerpoint/2010/main" val="2558664165"/>
              </p:ext>
            </p:extLst>
          </p:nvPr>
        </p:nvGraphicFramePr>
        <p:xfrm>
          <a:off x="1524000" y="3955172"/>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smtClean="0">
                          <a:rtl val="0"/>
                        </a:rPr>
                        <a:t>p</a:t>
                      </a:r>
                      <a:r>
                        <a:rPr lang="en-US" sz="1800" i="1" u="none" strike="noStrike" cap="none" baseline="-25000" dirty="0" smtClean="0">
                          <a:rtl val="0"/>
                        </a:rPr>
                        <a:t>0</a:t>
                      </a:r>
                      <a:r>
                        <a:rPr lang="en-US" sz="1800" i="1" u="none" strike="noStrike" cap="none" baseline="0" dirty="0" smtClean="0">
                          <a:rtl val="0"/>
                        </a:rPr>
                        <a:t>=0.05</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1</a:t>
                      </a:r>
                      <a:r>
                        <a:rPr lang="en-US" sz="1800" i="1" u="none" strike="noStrike" cap="none" baseline="0" dirty="0" smtClean="0">
                          <a:rtl val="0"/>
                        </a:rPr>
                        <a:t>=0.15</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2</a:t>
                      </a:r>
                      <a:r>
                        <a:rPr lang="en-US" sz="1800" i="1" u="none" strike="noStrike" cap="none" baseline="0" dirty="0" smtClean="0">
                          <a:rtl val="0"/>
                        </a:rPr>
                        <a:t>=0.70</a:t>
                      </a:r>
                      <a:endParaRPr lang="en-US" sz="1800" i="1" u="none" strike="noStrike" cap="none" baseline="0" dirty="0">
                        <a:rtl val="0"/>
                      </a:endParaRP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3</a:t>
                      </a:r>
                      <a:r>
                        <a:rPr lang="en-US" sz="1800" i="1" u="none" strike="noStrike" cap="none" baseline="0" dirty="0" smtClean="0">
                          <a:rtl val="0"/>
                        </a:rPr>
                        <a:t>=0.10</a:t>
                      </a:r>
                      <a:endParaRPr lang="en-US" sz="1800" i="1" u="none" strike="noStrike" cap="none" baseline="0" dirty="0">
                        <a:rtl val="0"/>
                      </a:endParaRP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sp>
        <p:nvSpPr>
          <p:cNvPr id="332" name="Shape 332"/>
          <p:cNvSpPr/>
          <p:nvPr/>
        </p:nvSpPr>
        <p:spPr>
          <a:xfrm>
            <a:off x="2806700" y="2599203"/>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
        <p:nvSpPr>
          <p:cNvPr id="2" name="TextBox 1"/>
          <p:cNvSpPr txBox="1"/>
          <p:nvPr/>
        </p:nvSpPr>
        <p:spPr>
          <a:xfrm>
            <a:off x="651619" y="6200195"/>
            <a:ext cx="8035181" cy="400110"/>
          </a:xfrm>
          <a:prstGeom prst="rect">
            <a:avLst/>
          </a:prstGeom>
          <a:noFill/>
        </p:spPr>
        <p:txBody>
          <a:bodyPr wrap="square" rtlCol="0">
            <a:spAutoFit/>
          </a:bodyPr>
          <a:lstStyle/>
          <a:p>
            <a:r>
              <a:rPr lang="en-US" sz="2000" dirty="0" smtClean="0"/>
              <a:t>e.g. A is ancestral, G is derived (alternate)</a:t>
            </a:r>
            <a:endParaRPr lang="en-US" sz="2000" dirty="0"/>
          </a:p>
        </p:txBody>
      </p:sp>
      <p:cxnSp>
        <p:nvCxnSpPr>
          <p:cNvPr id="4" name="Straight Arrow Connector 3"/>
          <p:cNvCxnSpPr/>
          <p:nvPr/>
        </p:nvCxnSpPr>
        <p:spPr>
          <a:xfrm flipH="1" flipV="1">
            <a:off x="2104140" y="4491564"/>
            <a:ext cx="208517" cy="72184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1506225" y="5365069"/>
            <a:ext cx="2769446" cy="307777"/>
          </a:xfrm>
          <a:prstGeom prst="rect">
            <a:avLst/>
          </a:prstGeom>
          <a:noFill/>
        </p:spPr>
        <p:txBody>
          <a:bodyPr wrap="none" rtlCol="0">
            <a:spAutoFit/>
          </a:bodyPr>
          <a:lstStyle/>
          <a:p>
            <a:r>
              <a:rPr lang="en-US" dirty="0" smtClean="0"/>
              <a:t>Probability of observing 0 copies</a:t>
            </a:r>
            <a:endParaRPr lang="en-US" dirty="0"/>
          </a:p>
        </p:txBody>
      </p:sp>
      <p:cxnSp>
        <p:nvCxnSpPr>
          <p:cNvPr id="11" name="Straight Arrow Connector 10"/>
          <p:cNvCxnSpPr/>
          <p:nvPr/>
        </p:nvCxnSpPr>
        <p:spPr>
          <a:xfrm flipH="1" flipV="1">
            <a:off x="3185653" y="4377816"/>
            <a:ext cx="208516" cy="4943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606693" y="4926813"/>
            <a:ext cx="2646878" cy="307777"/>
          </a:xfrm>
          <a:prstGeom prst="rect">
            <a:avLst/>
          </a:prstGeom>
          <a:noFill/>
        </p:spPr>
        <p:txBody>
          <a:bodyPr wrap="none" rtlCol="0">
            <a:spAutoFit/>
          </a:bodyPr>
          <a:lstStyle/>
          <a:p>
            <a:r>
              <a:rPr lang="en-US" dirty="0" smtClean="0"/>
              <a:t>Probability of observing 1 copy</a:t>
            </a:r>
            <a:endParaRPr lang="en-US" dirty="0"/>
          </a:p>
        </p:txBody>
      </p:sp>
      <p:sp>
        <p:nvSpPr>
          <p:cNvPr id="3" name="Right Brace 2"/>
          <p:cNvSpPr/>
          <p:nvPr/>
        </p:nvSpPr>
        <p:spPr>
          <a:xfrm>
            <a:off x="5423647" y="4872165"/>
            <a:ext cx="448235" cy="98477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6021295" y="5065058"/>
            <a:ext cx="2816094" cy="923330"/>
          </a:xfrm>
          <a:prstGeom prst="rect">
            <a:avLst/>
          </a:prstGeom>
          <a:noFill/>
        </p:spPr>
        <p:txBody>
          <a:bodyPr wrap="square" rtlCol="0">
            <a:spAutoFit/>
          </a:bodyPr>
          <a:lstStyle/>
          <a:p>
            <a:r>
              <a:rPr lang="en-US" dirty="0" smtClean="0"/>
              <a:t>Calculated from genotype likelihoods across all samples</a:t>
            </a:r>
            <a:endParaRPr lang="en-US" dirty="0"/>
          </a:p>
        </p:txBody>
      </p:sp>
    </p:spTree>
    <p:extLst>
      <p:ext uri="{BB962C8B-B14F-4D97-AF65-F5344CB8AC3E}">
        <p14:creationId xmlns:p14="http://schemas.microsoft.com/office/powerpoint/2010/main" val="19714871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6965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i="0" u="none" strike="noStrike" cap="none" baseline="0" dirty="0" smtClean="0">
                <a:solidFill>
                  <a:schemeClr val="dk1"/>
                </a:solidFill>
                <a:latin typeface="Calibri"/>
                <a:ea typeface="Calibri"/>
                <a:cs typeface="Calibri"/>
                <a:sym typeface="Calibri"/>
                <a:rtl val="0"/>
              </a:rPr>
              <a:t>Sample allele frequency probabilities</a:t>
            </a:r>
            <a:endParaRPr lang="en-US" sz="2800" b="1" i="0" u="none" strike="noStrike" cap="none" baseline="0" dirty="0">
              <a:solidFill>
                <a:schemeClr val="dk1"/>
              </a:solidFill>
              <a:latin typeface="Calibri"/>
              <a:ea typeface="Calibri"/>
              <a:cs typeface="Calibri"/>
              <a:sym typeface="Calibri"/>
              <a:rtl val="0"/>
            </a:endParaRPr>
          </a:p>
        </p:txBody>
      </p:sp>
      <p:sp>
        <p:nvSpPr>
          <p:cNvPr id="332" name="Shape 332"/>
          <p:cNvSpPr/>
          <p:nvPr/>
        </p:nvSpPr>
        <p:spPr>
          <a:xfrm>
            <a:off x="2806700" y="2479675"/>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graphicFrame>
        <p:nvGraphicFramePr>
          <p:cNvPr id="15" name="Shape 330"/>
          <p:cNvGraphicFramePr/>
          <p:nvPr>
            <p:extLst>
              <p:ext uri="{D42A27DB-BD31-4B8C-83A1-F6EECF244321}">
                <p14:modId xmlns:p14="http://schemas.microsoft.com/office/powerpoint/2010/main" val="420187540"/>
              </p:ext>
            </p:extLst>
          </p:nvPr>
        </p:nvGraphicFramePr>
        <p:xfrm>
          <a:off x="1506225" y="2296790"/>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cxnSp>
        <p:nvCxnSpPr>
          <p:cNvPr id="10" name="Straight Connector 9"/>
          <p:cNvCxnSpPr/>
          <p:nvPr/>
        </p:nvCxnSpPr>
        <p:spPr>
          <a:xfrm>
            <a:off x="4004234" y="1313050"/>
            <a:ext cx="0" cy="883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506225" y="2196354"/>
            <a:ext cx="609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506225" y="1313050"/>
            <a:ext cx="0" cy="883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95293" y="1987180"/>
            <a:ext cx="284515" cy="307777"/>
          </a:xfrm>
          <a:prstGeom prst="rect">
            <a:avLst/>
          </a:prstGeom>
          <a:noFill/>
        </p:spPr>
        <p:txBody>
          <a:bodyPr wrap="none" rtlCol="0">
            <a:spAutoFit/>
          </a:bodyPr>
          <a:lstStyle/>
          <a:p>
            <a:r>
              <a:rPr lang="en-US" dirty="0" smtClean="0"/>
              <a:t>0</a:t>
            </a:r>
            <a:endParaRPr lang="en-US" dirty="0"/>
          </a:p>
        </p:txBody>
      </p:sp>
      <p:sp>
        <p:nvSpPr>
          <p:cNvPr id="23" name="TextBox 22"/>
          <p:cNvSpPr txBox="1"/>
          <p:nvPr/>
        </p:nvSpPr>
        <p:spPr>
          <a:xfrm>
            <a:off x="1195293" y="1264074"/>
            <a:ext cx="284515" cy="307777"/>
          </a:xfrm>
          <a:prstGeom prst="rect">
            <a:avLst/>
          </a:prstGeom>
          <a:noFill/>
        </p:spPr>
        <p:txBody>
          <a:bodyPr wrap="none" rtlCol="0">
            <a:spAutoFit/>
          </a:bodyPr>
          <a:lstStyle/>
          <a:p>
            <a:r>
              <a:rPr lang="en-US" dirty="0"/>
              <a:t>1</a:t>
            </a:r>
          </a:p>
        </p:txBody>
      </p:sp>
      <p:sp>
        <p:nvSpPr>
          <p:cNvPr id="57" name="TextBox 56"/>
          <p:cNvSpPr txBox="1"/>
          <p:nvPr/>
        </p:nvSpPr>
        <p:spPr>
          <a:xfrm>
            <a:off x="239059" y="1556910"/>
            <a:ext cx="1013181" cy="523220"/>
          </a:xfrm>
          <a:prstGeom prst="rect">
            <a:avLst/>
          </a:prstGeom>
          <a:noFill/>
        </p:spPr>
        <p:txBody>
          <a:bodyPr wrap="none" rtlCol="0">
            <a:spAutoFit/>
          </a:bodyPr>
          <a:lstStyle/>
          <a:p>
            <a:r>
              <a:rPr lang="en-US" dirty="0" smtClean="0"/>
              <a:t>Known </a:t>
            </a:r>
          </a:p>
          <a:p>
            <a:r>
              <a:rPr lang="en-US" dirty="0" smtClean="0"/>
              <a:t>genotypes</a:t>
            </a:r>
            <a:endParaRPr lang="en-US" dirty="0"/>
          </a:p>
        </p:txBody>
      </p:sp>
    </p:spTree>
    <p:extLst>
      <p:ext uri="{BB962C8B-B14F-4D97-AF65-F5344CB8AC3E}">
        <p14:creationId xmlns:p14="http://schemas.microsoft.com/office/powerpoint/2010/main" val="4316805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6965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i="0" u="none" strike="noStrike" cap="none" baseline="0" dirty="0" smtClean="0">
                <a:solidFill>
                  <a:schemeClr val="dk1"/>
                </a:solidFill>
                <a:latin typeface="Calibri"/>
                <a:ea typeface="Calibri"/>
                <a:cs typeface="Calibri"/>
                <a:sym typeface="Calibri"/>
                <a:rtl val="0"/>
              </a:rPr>
              <a:t>Sample allele frequency probabilities</a:t>
            </a:r>
            <a:endParaRPr lang="en-US" sz="2800" b="1" i="0" u="none" strike="noStrike" cap="none" baseline="0" dirty="0">
              <a:solidFill>
                <a:schemeClr val="dk1"/>
              </a:solidFill>
              <a:latin typeface="Calibri"/>
              <a:ea typeface="Calibri"/>
              <a:cs typeface="Calibri"/>
              <a:sym typeface="Calibri"/>
              <a:rtl val="0"/>
            </a:endParaRPr>
          </a:p>
        </p:txBody>
      </p:sp>
      <p:sp>
        <p:nvSpPr>
          <p:cNvPr id="332" name="Shape 332"/>
          <p:cNvSpPr/>
          <p:nvPr/>
        </p:nvSpPr>
        <p:spPr>
          <a:xfrm>
            <a:off x="2806700" y="2479675"/>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graphicFrame>
        <p:nvGraphicFramePr>
          <p:cNvPr id="15" name="Shape 330"/>
          <p:cNvGraphicFramePr/>
          <p:nvPr>
            <p:extLst>
              <p:ext uri="{D42A27DB-BD31-4B8C-83A1-F6EECF244321}">
                <p14:modId xmlns:p14="http://schemas.microsoft.com/office/powerpoint/2010/main" val="10988664"/>
              </p:ext>
            </p:extLst>
          </p:nvPr>
        </p:nvGraphicFramePr>
        <p:xfrm>
          <a:off x="1506225" y="2296790"/>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cxnSp>
        <p:nvCxnSpPr>
          <p:cNvPr id="10" name="Straight Connector 9"/>
          <p:cNvCxnSpPr/>
          <p:nvPr/>
        </p:nvCxnSpPr>
        <p:spPr>
          <a:xfrm>
            <a:off x="4004234" y="1313050"/>
            <a:ext cx="0" cy="883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506225" y="2196354"/>
            <a:ext cx="609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506225" y="1313050"/>
            <a:ext cx="0" cy="883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95293" y="1987180"/>
            <a:ext cx="284515" cy="307777"/>
          </a:xfrm>
          <a:prstGeom prst="rect">
            <a:avLst/>
          </a:prstGeom>
          <a:noFill/>
        </p:spPr>
        <p:txBody>
          <a:bodyPr wrap="none" rtlCol="0">
            <a:spAutoFit/>
          </a:bodyPr>
          <a:lstStyle/>
          <a:p>
            <a:r>
              <a:rPr lang="en-US" dirty="0" smtClean="0"/>
              <a:t>0</a:t>
            </a:r>
            <a:endParaRPr lang="en-US" dirty="0"/>
          </a:p>
        </p:txBody>
      </p:sp>
      <p:sp>
        <p:nvSpPr>
          <p:cNvPr id="23" name="TextBox 22"/>
          <p:cNvSpPr txBox="1"/>
          <p:nvPr/>
        </p:nvSpPr>
        <p:spPr>
          <a:xfrm>
            <a:off x="1195293" y="1264074"/>
            <a:ext cx="284515" cy="307777"/>
          </a:xfrm>
          <a:prstGeom prst="rect">
            <a:avLst/>
          </a:prstGeom>
          <a:noFill/>
        </p:spPr>
        <p:txBody>
          <a:bodyPr wrap="none" rtlCol="0">
            <a:spAutoFit/>
          </a:bodyPr>
          <a:lstStyle/>
          <a:p>
            <a:r>
              <a:rPr lang="en-US" dirty="0"/>
              <a:t>1</a:t>
            </a:r>
          </a:p>
        </p:txBody>
      </p:sp>
      <p:sp>
        <p:nvSpPr>
          <p:cNvPr id="24" name="Shape 332"/>
          <p:cNvSpPr/>
          <p:nvPr/>
        </p:nvSpPr>
        <p:spPr>
          <a:xfrm>
            <a:off x="2806700" y="4326444"/>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graphicFrame>
        <p:nvGraphicFramePr>
          <p:cNvPr id="25" name="Shape 330"/>
          <p:cNvGraphicFramePr/>
          <p:nvPr>
            <p:extLst>
              <p:ext uri="{D42A27DB-BD31-4B8C-83A1-F6EECF244321}">
                <p14:modId xmlns:p14="http://schemas.microsoft.com/office/powerpoint/2010/main" val="1454257749"/>
              </p:ext>
            </p:extLst>
          </p:nvPr>
        </p:nvGraphicFramePr>
        <p:xfrm>
          <a:off x="1506225" y="4143559"/>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cxnSp>
        <p:nvCxnSpPr>
          <p:cNvPr id="27" name="Straight Arrow Connector 26"/>
          <p:cNvCxnSpPr/>
          <p:nvPr/>
        </p:nvCxnSpPr>
        <p:spPr>
          <a:xfrm>
            <a:off x="1506225" y="4043123"/>
            <a:ext cx="609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506225" y="3159819"/>
            <a:ext cx="0" cy="883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195293" y="3833949"/>
            <a:ext cx="284515" cy="307777"/>
          </a:xfrm>
          <a:prstGeom prst="rect">
            <a:avLst/>
          </a:prstGeom>
          <a:noFill/>
        </p:spPr>
        <p:txBody>
          <a:bodyPr wrap="none" rtlCol="0">
            <a:spAutoFit/>
          </a:bodyPr>
          <a:lstStyle/>
          <a:p>
            <a:r>
              <a:rPr lang="en-US" dirty="0" smtClean="0"/>
              <a:t>0</a:t>
            </a:r>
            <a:endParaRPr lang="en-US" dirty="0"/>
          </a:p>
        </p:txBody>
      </p:sp>
      <p:sp>
        <p:nvSpPr>
          <p:cNvPr id="30" name="TextBox 29"/>
          <p:cNvSpPr txBox="1"/>
          <p:nvPr/>
        </p:nvSpPr>
        <p:spPr>
          <a:xfrm>
            <a:off x="1195293" y="3110843"/>
            <a:ext cx="284515" cy="307777"/>
          </a:xfrm>
          <a:prstGeom prst="rect">
            <a:avLst/>
          </a:prstGeom>
          <a:noFill/>
        </p:spPr>
        <p:txBody>
          <a:bodyPr wrap="none" rtlCol="0">
            <a:spAutoFit/>
          </a:bodyPr>
          <a:lstStyle/>
          <a:p>
            <a:r>
              <a:rPr lang="en-US" dirty="0"/>
              <a:t>1</a:t>
            </a:r>
          </a:p>
        </p:txBody>
      </p:sp>
      <p:cxnSp>
        <p:nvCxnSpPr>
          <p:cNvPr id="37" name="Straight Connector 36"/>
          <p:cNvCxnSpPr/>
          <p:nvPr/>
        </p:nvCxnSpPr>
        <p:spPr>
          <a:xfrm>
            <a:off x="4034116" y="363071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021105" y="363071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067858" y="365458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053104" y="365458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087033" y="365458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046256" y="3654582"/>
            <a:ext cx="0" cy="388541"/>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39059" y="1556910"/>
            <a:ext cx="1013181" cy="523220"/>
          </a:xfrm>
          <a:prstGeom prst="rect">
            <a:avLst/>
          </a:prstGeom>
          <a:noFill/>
        </p:spPr>
        <p:txBody>
          <a:bodyPr wrap="none" rtlCol="0">
            <a:spAutoFit/>
          </a:bodyPr>
          <a:lstStyle/>
          <a:p>
            <a:r>
              <a:rPr lang="en-US" dirty="0" smtClean="0"/>
              <a:t>Known </a:t>
            </a:r>
          </a:p>
          <a:p>
            <a:r>
              <a:rPr lang="en-US" dirty="0" smtClean="0"/>
              <a:t>genotypes</a:t>
            </a:r>
            <a:endParaRPr lang="en-US" dirty="0"/>
          </a:p>
        </p:txBody>
      </p:sp>
      <p:sp>
        <p:nvSpPr>
          <p:cNvPr id="62" name="TextBox 61"/>
          <p:cNvSpPr txBox="1"/>
          <p:nvPr/>
        </p:nvSpPr>
        <p:spPr>
          <a:xfrm>
            <a:off x="239059" y="3464617"/>
            <a:ext cx="813481" cy="307777"/>
          </a:xfrm>
          <a:prstGeom prst="rect">
            <a:avLst/>
          </a:prstGeom>
          <a:noFill/>
        </p:spPr>
        <p:txBody>
          <a:bodyPr wrap="none" rtlCol="0">
            <a:spAutoFit/>
          </a:bodyPr>
          <a:lstStyle/>
          <a:p>
            <a:r>
              <a:rPr lang="en-US" dirty="0" smtClean="0"/>
              <a:t>No data</a:t>
            </a:r>
            <a:endParaRPr lang="en-US" dirty="0"/>
          </a:p>
        </p:txBody>
      </p:sp>
    </p:spTree>
    <p:extLst>
      <p:ext uri="{BB962C8B-B14F-4D97-AF65-F5344CB8AC3E}">
        <p14:creationId xmlns:p14="http://schemas.microsoft.com/office/powerpoint/2010/main" val="26605963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a:spLocks noGrp="1"/>
          </p:cNvSpPr>
          <p:nvPr>
            <p:ph type="title"/>
          </p:nvPr>
        </p:nvSpPr>
        <p:spPr>
          <a:xfrm>
            <a:off x="457200" y="274637"/>
            <a:ext cx="8229600" cy="6965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i="0" u="none" strike="noStrike" cap="none" baseline="0" dirty="0" smtClean="0">
                <a:solidFill>
                  <a:schemeClr val="dk1"/>
                </a:solidFill>
                <a:latin typeface="Calibri"/>
                <a:ea typeface="Calibri"/>
                <a:cs typeface="Calibri"/>
                <a:sym typeface="Calibri"/>
                <a:rtl val="0"/>
              </a:rPr>
              <a:t>Sample allele frequency probabilities</a:t>
            </a:r>
            <a:endParaRPr lang="en-US" sz="2800" b="1" i="0" u="none" strike="noStrike" cap="none" baseline="0" dirty="0">
              <a:solidFill>
                <a:schemeClr val="dk1"/>
              </a:solidFill>
              <a:latin typeface="Calibri"/>
              <a:ea typeface="Calibri"/>
              <a:cs typeface="Calibri"/>
              <a:sym typeface="Calibri"/>
              <a:rtl val="0"/>
            </a:endParaRPr>
          </a:p>
        </p:txBody>
      </p:sp>
      <p:sp>
        <p:nvSpPr>
          <p:cNvPr id="332" name="Shape 332"/>
          <p:cNvSpPr/>
          <p:nvPr/>
        </p:nvSpPr>
        <p:spPr>
          <a:xfrm>
            <a:off x="2806700" y="2479675"/>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graphicFrame>
        <p:nvGraphicFramePr>
          <p:cNvPr id="15" name="Shape 330"/>
          <p:cNvGraphicFramePr/>
          <p:nvPr>
            <p:extLst>
              <p:ext uri="{D42A27DB-BD31-4B8C-83A1-F6EECF244321}">
                <p14:modId xmlns:p14="http://schemas.microsoft.com/office/powerpoint/2010/main" val="1702012568"/>
              </p:ext>
            </p:extLst>
          </p:nvPr>
        </p:nvGraphicFramePr>
        <p:xfrm>
          <a:off x="1506225" y="2296790"/>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cxnSp>
        <p:nvCxnSpPr>
          <p:cNvPr id="10" name="Straight Connector 9"/>
          <p:cNvCxnSpPr/>
          <p:nvPr/>
        </p:nvCxnSpPr>
        <p:spPr>
          <a:xfrm>
            <a:off x="4004234" y="1313050"/>
            <a:ext cx="0" cy="883304"/>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1506225" y="2196354"/>
            <a:ext cx="609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1506225" y="1313050"/>
            <a:ext cx="0" cy="883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1195293" y="1987180"/>
            <a:ext cx="284515" cy="307777"/>
          </a:xfrm>
          <a:prstGeom prst="rect">
            <a:avLst/>
          </a:prstGeom>
          <a:noFill/>
        </p:spPr>
        <p:txBody>
          <a:bodyPr wrap="none" rtlCol="0">
            <a:spAutoFit/>
          </a:bodyPr>
          <a:lstStyle/>
          <a:p>
            <a:r>
              <a:rPr lang="en-US" dirty="0" smtClean="0"/>
              <a:t>0</a:t>
            </a:r>
            <a:endParaRPr lang="en-US" dirty="0"/>
          </a:p>
        </p:txBody>
      </p:sp>
      <p:sp>
        <p:nvSpPr>
          <p:cNvPr id="23" name="TextBox 22"/>
          <p:cNvSpPr txBox="1"/>
          <p:nvPr/>
        </p:nvSpPr>
        <p:spPr>
          <a:xfrm>
            <a:off x="1195293" y="1264074"/>
            <a:ext cx="284515" cy="307777"/>
          </a:xfrm>
          <a:prstGeom prst="rect">
            <a:avLst/>
          </a:prstGeom>
          <a:noFill/>
        </p:spPr>
        <p:txBody>
          <a:bodyPr wrap="none" rtlCol="0">
            <a:spAutoFit/>
          </a:bodyPr>
          <a:lstStyle/>
          <a:p>
            <a:r>
              <a:rPr lang="en-US" dirty="0"/>
              <a:t>1</a:t>
            </a:r>
          </a:p>
        </p:txBody>
      </p:sp>
      <p:sp>
        <p:nvSpPr>
          <p:cNvPr id="24" name="Shape 332"/>
          <p:cNvSpPr/>
          <p:nvPr/>
        </p:nvSpPr>
        <p:spPr>
          <a:xfrm>
            <a:off x="2806700" y="4326444"/>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graphicFrame>
        <p:nvGraphicFramePr>
          <p:cNvPr id="25" name="Shape 330"/>
          <p:cNvGraphicFramePr/>
          <p:nvPr>
            <p:extLst>
              <p:ext uri="{D42A27DB-BD31-4B8C-83A1-F6EECF244321}">
                <p14:modId xmlns:p14="http://schemas.microsoft.com/office/powerpoint/2010/main" val="2141579529"/>
              </p:ext>
            </p:extLst>
          </p:nvPr>
        </p:nvGraphicFramePr>
        <p:xfrm>
          <a:off x="1506225" y="4143559"/>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cxnSp>
        <p:nvCxnSpPr>
          <p:cNvPr id="27" name="Straight Arrow Connector 26"/>
          <p:cNvCxnSpPr/>
          <p:nvPr/>
        </p:nvCxnSpPr>
        <p:spPr>
          <a:xfrm>
            <a:off x="1506225" y="4043123"/>
            <a:ext cx="609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1506225" y="3159819"/>
            <a:ext cx="0" cy="883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195293" y="3833949"/>
            <a:ext cx="284515" cy="307777"/>
          </a:xfrm>
          <a:prstGeom prst="rect">
            <a:avLst/>
          </a:prstGeom>
          <a:noFill/>
        </p:spPr>
        <p:txBody>
          <a:bodyPr wrap="none" rtlCol="0">
            <a:spAutoFit/>
          </a:bodyPr>
          <a:lstStyle/>
          <a:p>
            <a:r>
              <a:rPr lang="en-US" dirty="0" smtClean="0"/>
              <a:t>0</a:t>
            </a:r>
            <a:endParaRPr lang="en-US" dirty="0"/>
          </a:p>
        </p:txBody>
      </p:sp>
      <p:sp>
        <p:nvSpPr>
          <p:cNvPr id="30" name="TextBox 29"/>
          <p:cNvSpPr txBox="1"/>
          <p:nvPr/>
        </p:nvSpPr>
        <p:spPr>
          <a:xfrm>
            <a:off x="1195293" y="3110843"/>
            <a:ext cx="284515" cy="307777"/>
          </a:xfrm>
          <a:prstGeom prst="rect">
            <a:avLst/>
          </a:prstGeom>
          <a:noFill/>
        </p:spPr>
        <p:txBody>
          <a:bodyPr wrap="none" rtlCol="0">
            <a:spAutoFit/>
          </a:bodyPr>
          <a:lstStyle/>
          <a:p>
            <a:r>
              <a:rPr lang="en-US" dirty="0"/>
              <a:t>1</a:t>
            </a:r>
          </a:p>
        </p:txBody>
      </p:sp>
      <p:cxnSp>
        <p:nvCxnSpPr>
          <p:cNvPr id="37" name="Straight Connector 36"/>
          <p:cNvCxnSpPr/>
          <p:nvPr/>
        </p:nvCxnSpPr>
        <p:spPr>
          <a:xfrm>
            <a:off x="4034116" y="363071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021105" y="363071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067858" y="365458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053104" y="365458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087033" y="3654582"/>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7046256" y="3654582"/>
            <a:ext cx="0" cy="388541"/>
          </a:xfrm>
          <a:prstGeom prst="line">
            <a:avLst/>
          </a:prstGeom>
        </p:spPr>
        <p:style>
          <a:lnRef idx="2">
            <a:schemeClr val="accent1"/>
          </a:lnRef>
          <a:fillRef idx="0">
            <a:schemeClr val="accent1"/>
          </a:fillRef>
          <a:effectRef idx="1">
            <a:schemeClr val="accent1"/>
          </a:effectRef>
          <a:fontRef idx="minor">
            <a:schemeClr val="tx1"/>
          </a:fontRef>
        </p:style>
      </p:cxnSp>
      <p:sp>
        <p:nvSpPr>
          <p:cNvPr id="44" name="Shape 332"/>
          <p:cNvSpPr/>
          <p:nvPr/>
        </p:nvSpPr>
        <p:spPr>
          <a:xfrm>
            <a:off x="2806700" y="6152261"/>
            <a:ext cx="606425" cy="290045"/>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graphicFrame>
        <p:nvGraphicFramePr>
          <p:cNvPr id="45" name="Shape 330"/>
          <p:cNvGraphicFramePr/>
          <p:nvPr>
            <p:extLst>
              <p:ext uri="{D42A27DB-BD31-4B8C-83A1-F6EECF244321}">
                <p14:modId xmlns:p14="http://schemas.microsoft.com/office/powerpoint/2010/main" val="2061608559"/>
              </p:ext>
            </p:extLst>
          </p:nvPr>
        </p:nvGraphicFramePr>
        <p:xfrm>
          <a:off x="1506225" y="5969376"/>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2500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3</a:t>
                      </a: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25000" dirty="0">
                          <a:rtl val="0"/>
                        </a:rPr>
                        <a:t>2k</a:t>
                      </a:r>
                    </a:p>
                  </a:txBody>
                  <a:tcPr marL="91450" marR="91450" marT="45725" marB="45725"/>
                </a:tc>
              </a:tr>
            </a:tbl>
          </a:graphicData>
        </a:graphic>
      </p:graphicFrame>
      <p:cxnSp>
        <p:nvCxnSpPr>
          <p:cNvPr id="46" name="Straight Arrow Connector 45"/>
          <p:cNvCxnSpPr/>
          <p:nvPr/>
        </p:nvCxnSpPr>
        <p:spPr>
          <a:xfrm>
            <a:off x="1506225" y="5868940"/>
            <a:ext cx="60960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V="1">
            <a:off x="1506225" y="4985636"/>
            <a:ext cx="0" cy="8833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1195293" y="5659766"/>
            <a:ext cx="284515" cy="307777"/>
          </a:xfrm>
          <a:prstGeom prst="rect">
            <a:avLst/>
          </a:prstGeom>
          <a:noFill/>
        </p:spPr>
        <p:txBody>
          <a:bodyPr wrap="none" rtlCol="0">
            <a:spAutoFit/>
          </a:bodyPr>
          <a:lstStyle/>
          <a:p>
            <a:r>
              <a:rPr lang="en-US" dirty="0" smtClean="0"/>
              <a:t>0</a:t>
            </a:r>
            <a:endParaRPr lang="en-US" dirty="0"/>
          </a:p>
        </p:txBody>
      </p:sp>
      <p:sp>
        <p:nvSpPr>
          <p:cNvPr id="49" name="TextBox 48"/>
          <p:cNvSpPr txBox="1"/>
          <p:nvPr/>
        </p:nvSpPr>
        <p:spPr>
          <a:xfrm>
            <a:off x="1195293" y="4936660"/>
            <a:ext cx="284515" cy="307777"/>
          </a:xfrm>
          <a:prstGeom prst="rect">
            <a:avLst/>
          </a:prstGeom>
          <a:noFill/>
        </p:spPr>
        <p:txBody>
          <a:bodyPr wrap="none" rtlCol="0">
            <a:spAutoFit/>
          </a:bodyPr>
          <a:lstStyle/>
          <a:p>
            <a:r>
              <a:rPr lang="en-US" dirty="0"/>
              <a:t>1</a:t>
            </a:r>
          </a:p>
        </p:txBody>
      </p:sp>
      <p:cxnSp>
        <p:nvCxnSpPr>
          <p:cNvPr id="50" name="Straight Connector 49"/>
          <p:cNvCxnSpPr/>
          <p:nvPr/>
        </p:nvCxnSpPr>
        <p:spPr>
          <a:xfrm>
            <a:off x="4034116" y="5244437"/>
            <a:ext cx="0" cy="60063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021105" y="5456529"/>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067858" y="5659766"/>
            <a:ext cx="0" cy="209174"/>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5053104" y="5480399"/>
            <a:ext cx="0" cy="388541"/>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6087033" y="5659766"/>
            <a:ext cx="0" cy="209174"/>
          </a:xfrm>
          <a:prstGeom prst="line">
            <a:avLst/>
          </a:prstGeom>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a:xfrm>
            <a:off x="239059" y="1556910"/>
            <a:ext cx="1013181" cy="523220"/>
          </a:xfrm>
          <a:prstGeom prst="rect">
            <a:avLst/>
          </a:prstGeom>
          <a:noFill/>
        </p:spPr>
        <p:txBody>
          <a:bodyPr wrap="none" rtlCol="0">
            <a:spAutoFit/>
          </a:bodyPr>
          <a:lstStyle/>
          <a:p>
            <a:r>
              <a:rPr lang="en-US" dirty="0" smtClean="0"/>
              <a:t>Known </a:t>
            </a:r>
          </a:p>
          <a:p>
            <a:r>
              <a:rPr lang="en-US" dirty="0" smtClean="0"/>
              <a:t>genotypes</a:t>
            </a:r>
            <a:endParaRPr lang="en-US" dirty="0"/>
          </a:p>
        </p:txBody>
      </p:sp>
      <p:sp>
        <p:nvSpPr>
          <p:cNvPr id="62" name="TextBox 61"/>
          <p:cNvSpPr txBox="1"/>
          <p:nvPr/>
        </p:nvSpPr>
        <p:spPr>
          <a:xfrm>
            <a:off x="239059" y="3464617"/>
            <a:ext cx="813481" cy="307777"/>
          </a:xfrm>
          <a:prstGeom prst="rect">
            <a:avLst/>
          </a:prstGeom>
          <a:noFill/>
        </p:spPr>
        <p:txBody>
          <a:bodyPr wrap="none" rtlCol="0">
            <a:spAutoFit/>
          </a:bodyPr>
          <a:lstStyle/>
          <a:p>
            <a:r>
              <a:rPr lang="en-US" dirty="0" smtClean="0"/>
              <a:t>No data</a:t>
            </a:r>
            <a:endParaRPr lang="en-US" dirty="0"/>
          </a:p>
        </p:txBody>
      </p:sp>
      <p:sp>
        <p:nvSpPr>
          <p:cNvPr id="63" name="TextBox 62"/>
          <p:cNvSpPr txBox="1"/>
          <p:nvPr/>
        </p:nvSpPr>
        <p:spPr>
          <a:xfrm>
            <a:off x="239059" y="5244437"/>
            <a:ext cx="1069524" cy="523220"/>
          </a:xfrm>
          <a:prstGeom prst="rect">
            <a:avLst/>
          </a:prstGeom>
          <a:noFill/>
        </p:spPr>
        <p:txBody>
          <a:bodyPr wrap="none" rtlCol="0">
            <a:spAutoFit/>
          </a:bodyPr>
          <a:lstStyle/>
          <a:p>
            <a:r>
              <a:rPr lang="en-US" dirty="0" smtClean="0"/>
              <a:t>Data with</a:t>
            </a:r>
          </a:p>
          <a:p>
            <a:r>
              <a:rPr lang="en-US" dirty="0" smtClean="0"/>
              <a:t>uncertainty</a:t>
            </a:r>
            <a:endParaRPr lang="en-US" dirty="0"/>
          </a:p>
        </p:txBody>
      </p:sp>
    </p:spTree>
    <p:extLst>
      <p:ext uri="{BB962C8B-B14F-4D97-AF65-F5344CB8AC3E}">
        <p14:creationId xmlns:p14="http://schemas.microsoft.com/office/powerpoint/2010/main" val="41220152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3" name="TextBox 2"/>
          <p:cNvSpPr txBox="1"/>
          <p:nvPr/>
        </p:nvSpPr>
        <p:spPr>
          <a:xfrm>
            <a:off x="1583111" y="5148817"/>
            <a:ext cx="1366630" cy="400110"/>
          </a:xfrm>
          <a:prstGeom prst="rect">
            <a:avLst/>
          </a:prstGeom>
          <a:noFill/>
        </p:spPr>
        <p:txBody>
          <a:bodyPr wrap="none" rtlCol="0">
            <a:spAutoFit/>
          </a:bodyPr>
          <a:lstStyle/>
          <a:p>
            <a:r>
              <a:rPr lang="en-US" sz="2000" dirty="0" smtClean="0"/>
              <a:t>Got issues?</a:t>
            </a:r>
            <a:endParaRPr lang="en-US" sz="2000" dirty="0"/>
          </a:p>
        </p:txBody>
      </p:sp>
    </p:spTree>
    <p:extLst>
      <p:ext uri="{BB962C8B-B14F-4D97-AF65-F5344CB8AC3E}">
        <p14:creationId xmlns:p14="http://schemas.microsoft.com/office/powerpoint/2010/main" val="362774470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Shape 42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a:solidFill>
                  <a:schemeClr val="dk1"/>
                </a:solidFill>
                <a:latin typeface="Calibri"/>
                <a:ea typeface="Calibri"/>
                <a:cs typeface="Calibri"/>
                <a:sym typeface="Calibri"/>
                <a:rtl val="0"/>
              </a:rPr>
              <a:t>Sample allele frequency </a:t>
            </a:r>
            <a:br>
              <a:rPr lang="en-US" sz="3950" b="0" i="0" u="none" strike="noStrike" cap="none" baseline="0">
                <a:solidFill>
                  <a:schemeClr val="dk1"/>
                </a:solidFill>
                <a:latin typeface="Calibri"/>
                <a:ea typeface="Calibri"/>
                <a:cs typeface="Calibri"/>
                <a:sym typeface="Calibri"/>
                <a:rtl val="0"/>
              </a:rPr>
            </a:br>
            <a:r>
              <a:rPr lang="en-US" sz="3950" b="0" i="0" u="none" strike="noStrike" cap="none" baseline="0">
                <a:solidFill>
                  <a:schemeClr val="dk1"/>
                </a:solidFill>
                <a:latin typeface="Calibri"/>
                <a:ea typeface="Calibri"/>
                <a:cs typeface="Calibri"/>
                <a:sym typeface="Calibri"/>
                <a:rtl val="0"/>
              </a:rPr>
              <a:t>posterior probabilities</a:t>
            </a:r>
          </a:p>
        </p:txBody>
      </p:sp>
      <p:sp>
        <p:nvSpPr>
          <p:cNvPr id="426" name="Shape 426"/>
          <p:cNvSpPr txBox="1">
            <a:spLocks noGrp="1"/>
          </p:cNvSpPr>
          <p:nvPr>
            <p:ph type="body" idx="1"/>
          </p:nvPr>
        </p:nvSpPr>
        <p:spPr>
          <a:xfrm>
            <a:off x="457200" y="3083859"/>
            <a:ext cx="8229600" cy="3535362"/>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tl val="0"/>
              </a:rPr>
              <a:t>SNP calling</a:t>
            </a:r>
          </a:p>
          <a:p>
            <a:pPr marL="342900" marR="0" lvl="0" indent="-13970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342900" marR="0" lvl="0" indent="-13970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342900" marR="0" lvl="0" indent="-13970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Calibri"/>
                <a:ea typeface="Calibri"/>
                <a:cs typeface="Calibri"/>
                <a:sym typeface="Calibri"/>
                <a:rtl val="0"/>
              </a:rPr>
              <a:t>with </a:t>
            </a:r>
            <a:r>
              <a:rPr lang="en-US" sz="3200" b="0" i="1" u="none" strike="noStrike" cap="none" baseline="0" dirty="0">
                <a:solidFill>
                  <a:schemeClr val="dk1"/>
                </a:solidFill>
                <a:latin typeface="Calibri"/>
                <a:ea typeface="Calibri"/>
                <a:cs typeface="Calibri"/>
                <a:sym typeface="Calibri"/>
                <a:rtl val="0"/>
              </a:rPr>
              <a:t>t</a:t>
            </a:r>
            <a:r>
              <a:rPr lang="en-US" sz="3200" b="0" i="0" u="none" strike="noStrike" cap="none" baseline="0" dirty="0">
                <a:solidFill>
                  <a:schemeClr val="dk1"/>
                </a:solidFill>
                <a:latin typeface="Calibri"/>
                <a:ea typeface="Calibri"/>
                <a:cs typeface="Calibri"/>
                <a:sym typeface="Calibri"/>
                <a:rtl val="0"/>
              </a:rPr>
              <a:t> </a:t>
            </a:r>
            <a:r>
              <a:rPr lang="en-US" sz="3200" b="0" i="0" u="none" strike="noStrike" cap="none" baseline="0">
                <a:solidFill>
                  <a:schemeClr val="dk1"/>
                </a:solidFill>
                <a:latin typeface="Calibri"/>
                <a:ea typeface="Calibri"/>
                <a:cs typeface="Calibri"/>
                <a:sym typeface="Calibri"/>
                <a:rtl val="0"/>
              </a:rPr>
              <a:t>being </a:t>
            </a:r>
            <a:r>
              <a:rPr lang="en-US" sz="3200" b="0" i="0" u="none" strike="noStrike" cap="none" baseline="0" smtClean="0">
                <a:solidFill>
                  <a:schemeClr val="dk1"/>
                </a:solidFill>
                <a:latin typeface="Calibri"/>
                <a:ea typeface="Calibri"/>
                <a:cs typeface="Calibri"/>
                <a:sym typeface="Calibri"/>
                <a:rtl val="0"/>
              </a:rPr>
              <a:t>0.95</a:t>
            </a:r>
            <a:r>
              <a:rPr lang="en-US" sz="3200" b="0" i="0" u="none" strike="noStrike" cap="none" baseline="0">
                <a:solidFill>
                  <a:schemeClr val="dk1"/>
                </a:solidFill>
                <a:latin typeface="Calibri"/>
                <a:ea typeface="Calibri"/>
                <a:cs typeface="Calibri"/>
                <a:sym typeface="Calibri"/>
                <a:rtl val="0"/>
              </a:rPr>
              <a:t>, </a:t>
            </a:r>
            <a:r>
              <a:rPr lang="en-US" sz="3200" b="0" i="0" u="none" strike="noStrike" cap="none" baseline="0" smtClean="0">
                <a:solidFill>
                  <a:schemeClr val="dk1"/>
                </a:solidFill>
                <a:latin typeface="Calibri"/>
                <a:ea typeface="Calibri"/>
                <a:cs typeface="Calibri"/>
                <a:sym typeface="Calibri"/>
                <a:rtl val="0"/>
              </a:rPr>
              <a:t>0.99, 0.999 </a:t>
            </a:r>
            <a:r>
              <a:rPr lang="en-US" sz="3200" b="0" i="0" u="none" strike="noStrike" cap="none" baseline="0" dirty="0">
                <a:solidFill>
                  <a:schemeClr val="dk1"/>
                </a:solidFill>
                <a:latin typeface="Calibri"/>
                <a:ea typeface="Calibri"/>
                <a:cs typeface="Calibri"/>
                <a:sym typeface="Calibri"/>
                <a:rtl val="0"/>
              </a:rPr>
              <a:t>and so on.</a:t>
            </a:r>
          </a:p>
        </p:txBody>
      </p:sp>
      <p:pic>
        <p:nvPicPr>
          <p:cNvPr id="428" name="Shape 428"/>
          <p:cNvPicPr preferRelativeResize="0"/>
          <p:nvPr/>
        </p:nvPicPr>
        <p:blipFill rotWithShape="1">
          <a:blip r:embed="rId3">
            <a:alphaModFix/>
          </a:blip>
          <a:srcRect/>
          <a:stretch/>
        </p:blipFill>
        <p:spPr>
          <a:xfrm>
            <a:off x="3633787" y="4013199"/>
            <a:ext cx="1354137" cy="1317624"/>
          </a:xfrm>
          <a:prstGeom prst="rect">
            <a:avLst/>
          </a:prstGeom>
          <a:noFill/>
          <a:ln>
            <a:noFill/>
          </a:ln>
        </p:spPr>
      </p:pic>
      <p:graphicFrame>
        <p:nvGraphicFramePr>
          <p:cNvPr id="6" name="Shape 330"/>
          <p:cNvGraphicFramePr/>
          <p:nvPr>
            <p:extLst>
              <p:ext uri="{D42A27DB-BD31-4B8C-83A1-F6EECF244321}">
                <p14:modId xmlns:p14="http://schemas.microsoft.com/office/powerpoint/2010/main" val="2978429384"/>
              </p:ext>
            </p:extLst>
          </p:nvPr>
        </p:nvGraphicFramePr>
        <p:xfrm>
          <a:off x="1105648" y="1948330"/>
          <a:ext cx="6785163" cy="365770"/>
        </p:xfrm>
        <a:graphic>
          <a:graphicData uri="http://schemas.openxmlformats.org/drawingml/2006/table">
            <a:tbl>
              <a:tblPr firstRow="1" bandRow="1">
                <a:noFill/>
              </a:tblPr>
              <a:tblGrid>
                <a:gridCol w="969309"/>
                <a:gridCol w="969309"/>
                <a:gridCol w="969309"/>
                <a:gridCol w="969309"/>
                <a:gridCol w="969309"/>
                <a:gridCol w="969309"/>
                <a:gridCol w="969309"/>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smtClean="0">
                          <a:rtl val="0"/>
                        </a:rPr>
                        <a:t>p</a:t>
                      </a:r>
                      <a:r>
                        <a:rPr lang="en-US" sz="1800" i="1" u="none" strike="noStrike" cap="none" baseline="-25000" dirty="0" smtClean="0">
                          <a:rtl val="0"/>
                        </a:rPr>
                        <a:t>0</a:t>
                      </a:r>
                      <a:r>
                        <a:rPr lang="en-US" sz="1800" i="1" u="none" strike="noStrike" cap="none" baseline="0" dirty="0" smtClean="0">
                          <a:rtl val="0"/>
                        </a:rPr>
                        <a:t>=0.10</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1</a:t>
                      </a:r>
                      <a:r>
                        <a:rPr lang="en-US" sz="1800" i="1" u="none" strike="noStrike" cap="none" baseline="0" dirty="0" smtClean="0">
                          <a:rtl val="0"/>
                        </a:rPr>
                        <a:t>=0.15</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2</a:t>
                      </a:r>
                      <a:r>
                        <a:rPr lang="en-US" sz="1800" i="1" u="none" strike="noStrike" cap="none" baseline="0" dirty="0" smtClean="0">
                          <a:rtl val="0"/>
                        </a:rPr>
                        <a:t>=0.50</a:t>
                      </a:r>
                      <a:endParaRPr lang="en-US" sz="1800" i="1" u="none" strike="noStrike" cap="none" baseline="0" dirty="0">
                        <a:rtl val="0"/>
                      </a:endParaRPr>
                    </a:p>
                  </a:txBody>
                  <a:tcPr marL="91450" marR="91450" marT="45725" marB="45725">
                    <a:solidFill>
                      <a:schemeClr val="bg1"/>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3</a:t>
                      </a:r>
                      <a:r>
                        <a:rPr lang="en-US" sz="1800" i="1" u="none" strike="noStrike" cap="none" baseline="0" dirty="0" smtClean="0">
                          <a:rtl val="0"/>
                        </a:rPr>
                        <a:t>=0.15</a:t>
                      </a:r>
                      <a:endParaRPr lang="en-US" sz="1800" i="1" u="none" strike="noStrike" cap="none" baseline="0" dirty="0">
                        <a:rtl val="0"/>
                      </a:endParaRPr>
                    </a:p>
                  </a:txBody>
                  <a:tcPr marL="91450" marR="91450" marT="45725" marB="45725">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r>
                        <a:rPr lang="en-US" sz="1800" i="1" u="none" strike="noStrike" cap="none" baseline="0" dirty="0" smtClean="0">
                          <a:rtl val="0"/>
                        </a:rPr>
                        <a:t>p</a:t>
                      </a:r>
                      <a:r>
                        <a:rPr lang="en-US" sz="1800" i="1" u="none" strike="noStrike" cap="none" baseline="-25000" dirty="0" smtClean="0">
                          <a:rtl val="0"/>
                        </a:rPr>
                        <a:t>4</a:t>
                      </a:r>
                      <a:r>
                        <a:rPr lang="en-US" sz="1800" i="1" u="none" strike="noStrike" cap="none" baseline="0" dirty="0" smtClean="0">
                          <a:rtl val="0"/>
                        </a:rPr>
                        <a:t>=0.05</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5</a:t>
                      </a:r>
                      <a:r>
                        <a:rPr lang="en-US" sz="1800" i="1" u="none" strike="noStrike" cap="none" baseline="0" dirty="0" smtClean="0">
                          <a:rtl val="0"/>
                        </a:rPr>
                        <a:t>=0.05</a:t>
                      </a:r>
                      <a:endParaRPr lang="en-US" sz="1800" i="1" u="none" strike="noStrike" cap="none" baseline="0" dirty="0">
                        <a:rtl val="0"/>
                      </a:endParaRPr>
                    </a:p>
                  </a:txBody>
                  <a:tcPr marL="91450" marR="91450" marT="45725" marB="45725"/>
                </a:tc>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800" i="1" u="none" strike="noStrike" cap="none" baseline="0" dirty="0" smtClean="0">
                          <a:rtl val="0"/>
                        </a:rPr>
                        <a:t>p</a:t>
                      </a:r>
                      <a:r>
                        <a:rPr lang="en-US" sz="1800" i="1" u="none" strike="noStrike" cap="none" baseline="-25000" dirty="0" smtClean="0">
                          <a:rtl val="0"/>
                        </a:rPr>
                        <a:t>6</a:t>
                      </a:r>
                      <a:r>
                        <a:rPr lang="en-US" sz="1800" i="1" u="none" strike="noStrike" cap="none" baseline="0" dirty="0" smtClean="0">
                          <a:rtl val="0"/>
                        </a:rPr>
                        <a:t>=0.00</a:t>
                      </a:r>
                    </a:p>
                  </a:txBody>
                  <a:tcPr marL="91450" marR="91450" marT="45725" marB="45725"/>
                </a:tc>
              </a:tr>
            </a:tbl>
          </a:graphicData>
        </a:graphic>
      </p:graphicFrame>
      <p:sp>
        <p:nvSpPr>
          <p:cNvPr id="2" name="TextBox 1"/>
          <p:cNvSpPr txBox="1"/>
          <p:nvPr/>
        </p:nvSpPr>
        <p:spPr>
          <a:xfrm>
            <a:off x="1105648" y="1549405"/>
            <a:ext cx="2798813" cy="307777"/>
          </a:xfrm>
          <a:prstGeom prst="rect">
            <a:avLst/>
          </a:prstGeom>
          <a:noFill/>
        </p:spPr>
        <p:txBody>
          <a:bodyPr wrap="none" rtlCol="0">
            <a:spAutoFit/>
          </a:bodyPr>
          <a:lstStyle/>
          <a:p>
            <a:r>
              <a:rPr lang="en-US" dirty="0" smtClean="0"/>
              <a:t>With 6 chromosomes (3 diploids)</a:t>
            </a:r>
            <a:endParaRPr lang="en-US" dirty="0"/>
          </a:p>
        </p:txBody>
      </p:sp>
      <p:sp>
        <p:nvSpPr>
          <p:cNvPr id="3" name="TextBox 2"/>
          <p:cNvSpPr txBox="1"/>
          <p:nvPr/>
        </p:nvSpPr>
        <p:spPr>
          <a:xfrm>
            <a:off x="4898278" y="4103004"/>
            <a:ext cx="327308" cy="400110"/>
          </a:xfrm>
          <a:prstGeom prst="rect">
            <a:avLst/>
          </a:prstGeom>
          <a:noFill/>
        </p:spPr>
        <p:txBody>
          <a:bodyPr wrap="none" rtlCol="0">
            <a:spAutoFit/>
          </a:bodyPr>
          <a:lstStyle/>
          <a:p>
            <a:r>
              <a:rPr lang="en-US" sz="2000" dirty="0" smtClean="0"/>
              <a:t>?</a:t>
            </a:r>
            <a:endParaRPr lang="en-US" sz="2000" dirty="0"/>
          </a:p>
        </p:txBody>
      </p:sp>
    </p:spTree>
    <p:extLst>
      <p:ext uri="{BB962C8B-B14F-4D97-AF65-F5344CB8AC3E}">
        <p14:creationId xmlns:p14="http://schemas.microsoft.com/office/powerpoint/2010/main" val="3253454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Shape 43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950" b="0" i="0" u="none" strike="noStrike" cap="none" baseline="0">
                <a:solidFill>
                  <a:schemeClr val="dk1"/>
                </a:solidFill>
                <a:latin typeface="Calibri"/>
                <a:ea typeface="Calibri"/>
                <a:cs typeface="Calibri"/>
                <a:sym typeface="Calibri"/>
                <a:rtl val="0"/>
              </a:rPr>
              <a:t>Sample allele frequency </a:t>
            </a:r>
            <a:br>
              <a:rPr lang="en-US" sz="3950" b="0" i="0" u="none" strike="noStrike" cap="none" baseline="0">
                <a:solidFill>
                  <a:schemeClr val="dk1"/>
                </a:solidFill>
                <a:latin typeface="Calibri"/>
                <a:ea typeface="Calibri"/>
                <a:cs typeface="Calibri"/>
                <a:sym typeface="Calibri"/>
                <a:rtl val="0"/>
              </a:rPr>
            </a:br>
            <a:r>
              <a:rPr lang="en-US" sz="3950" b="0" i="0" u="none" strike="noStrike" cap="none" baseline="0">
                <a:solidFill>
                  <a:schemeClr val="dk1"/>
                </a:solidFill>
                <a:latin typeface="Calibri"/>
                <a:ea typeface="Calibri"/>
                <a:cs typeface="Calibri"/>
                <a:sym typeface="Calibri"/>
                <a:rtl val="0"/>
              </a:rPr>
              <a:t>posterior probabilities</a:t>
            </a:r>
          </a:p>
        </p:txBody>
      </p:sp>
      <p:sp>
        <p:nvSpPr>
          <p:cNvPr id="434" name="Shape 434"/>
          <p:cNvSpPr txBox="1">
            <a:spLocks noGrp="1"/>
          </p:cNvSpPr>
          <p:nvPr>
            <p:ph type="body" idx="1"/>
          </p:nvPr>
        </p:nvSpPr>
        <p:spPr>
          <a:xfrm>
            <a:off x="457200" y="2590800"/>
            <a:ext cx="8229600" cy="3535362"/>
          </a:xfrm>
          <a:prstGeom prst="rect">
            <a:avLst/>
          </a:prstGeom>
          <a:noFill/>
          <a:ln>
            <a:noFill/>
          </a:ln>
        </p:spPr>
        <p:txBody>
          <a:bodyPr lIns="91425" tIns="45700" rIns="91425" bIns="45700" anchor="t" anchorCtr="0">
            <a:noAutofit/>
          </a:bodyPr>
          <a:lstStyle/>
          <a:p>
            <a:pPr marL="342900" marR="0" lvl="0" indent="-342900" algn="l" rtl="0">
              <a:lnSpc>
                <a:spcPct val="100000"/>
              </a:lnSpc>
              <a:spcBef>
                <a:spcPts val="0"/>
              </a:spcBef>
              <a:spcAft>
                <a:spcPts val="0"/>
              </a:spcAft>
              <a:buClr>
                <a:schemeClr val="dk1"/>
              </a:buClr>
              <a:buSzPct val="100000"/>
              <a:buFont typeface="Arial"/>
              <a:buChar char="•"/>
            </a:pPr>
            <a:r>
              <a:rPr lang="en-US" sz="3200" b="0" i="0" u="none" strike="noStrike" cap="none" baseline="0" dirty="0">
                <a:solidFill>
                  <a:schemeClr val="dk1"/>
                </a:solidFill>
                <a:latin typeface="Calibri"/>
                <a:ea typeface="Calibri"/>
                <a:cs typeface="Calibri"/>
                <a:sym typeface="Calibri"/>
                <a:rtl val="0"/>
              </a:rPr>
              <a:t>SNP calling</a:t>
            </a:r>
          </a:p>
          <a:p>
            <a:pPr marL="342900" marR="0" lvl="0" indent="-13970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342900" marR="0" lvl="0" indent="-13970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342900" marR="0" lvl="0" indent="-139700" algn="l" rtl="0">
              <a:lnSpc>
                <a:spcPct val="100000"/>
              </a:lnSpc>
              <a:spcBef>
                <a:spcPts val="640"/>
              </a:spcBef>
              <a:spcAft>
                <a:spcPts val="0"/>
              </a:spcAft>
              <a:buClr>
                <a:schemeClr val="dk1"/>
              </a:buClr>
              <a:buFont typeface="Arial"/>
              <a:buNone/>
            </a:pPr>
            <a:endParaRPr sz="32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dirty="0">
                <a:solidFill>
                  <a:schemeClr val="dk1"/>
                </a:solidFill>
                <a:latin typeface="Calibri"/>
                <a:ea typeface="Calibri"/>
                <a:cs typeface="Calibri"/>
                <a:sym typeface="Calibri"/>
                <a:rtl val="0"/>
              </a:rPr>
              <a:t>with </a:t>
            </a:r>
            <a:r>
              <a:rPr lang="en-US" sz="3200" b="0" i="1" u="none" strike="noStrike" cap="none" baseline="0" dirty="0">
                <a:solidFill>
                  <a:schemeClr val="dk1"/>
                </a:solidFill>
                <a:latin typeface="Calibri"/>
                <a:ea typeface="Calibri"/>
                <a:cs typeface="Calibri"/>
                <a:sym typeface="Calibri"/>
                <a:rtl val="0"/>
              </a:rPr>
              <a:t>t</a:t>
            </a:r>
            <a:r>
              <a:rPr lang="en-US" sz="3200" b="0" i="0" u="none" strike="noStrike" cap="none" baseline="0" dirty="0">
                <a:solidFill>
                  <a:schemeClr val="dk1"/>
                </a:solidFill>
                <a:latin typeface="Calibri"/>
                <a:ea typeface="Calibri"/>
                <a:cs typeface="Calibri"/>
                <a:sym typeface="Calibri"/>
                <a:rtl val="0"/>
              </a:rPr>
              <a:t> being </a:t>
            </a:r>
            <a:r>
              <a:rPr lang="en-US" sz="3200" b="0" i="0" u="none" strike="noStrike" cap="none" baseline="0" dirty="0" smtClean="0">
                <a:solidFill>
                  <a:schemeClr val="dk1"/>
                </a:solidFill>
                <a:latin typeface="Calibri"/>
                <a:ea typeface="Calibri"/>
                <a:cs typeface="Calibri"/>
                <a:sym typeface="Calibri"/>
                <a:rtl val="0"/>
              </a:rPr>
              <a:t>0.95</a:t>
            </a:r>
            <a:r>
              <a:rPr lang="en-US" sz="3200" b="0" i="0" u="none" strike="noStrike" cap="none" baseline="0" dirty="0">
                <a:solidFill>
                  <a:schemeClr val="dk1"/>
                </a:solidFill>
                <a:latin typeface="Calibri"/>
                <a:ea typeface="Calibri"/>
                <a:cs typeface="Calibri"/>
                <a:sym typeface="Calibri"/>
                <a:rtl val="0"/>
              </a:rPr>
              <a:t>, </a:t>
            </a:r>
            <a:r>
              <a:rPr lang="en-US" sz="3200" b="0" i="0" u="none" strike="noStrike" cap="none" baseline="0" dirty="0" smtClean="0">
                <a:solidFill>
                  <a:schemeClr val="dk1"/>
                </a:solidFill>
                <a:latin typeface="Calibri"/>
                <a:ea typeface="Calibri"/>
                <a:cs typeface="Calibri"/>
                <a:sym typeface="Calibri"/>
                <a:rtl val="0"/>
              </a:rPr>
              <a:t>0.99, 0.999 </a:t>
            </a:r>
            <a:r>
              <a:rPr lang="en-US" sz="3200" b="0" i="0" u="none" strike="noStrike" cap="none" baseline="0" dirty="0">
                <a:solidFill>
                  <a:schemeClr val="dk1"/>
                </a:solidFill>
                <a:latin typeface="Calibri"/>
                <a:ea typeface="Calibri"/>
                <a:cs typeface="Calibri"/>
                <a:sym typeface="Calibri"/>
                <a:rtl val="0"/>
              </a:rPr>
              <a:t>and so on.</a:t>
            </a:r>
          </a:p>
        </p:txBody>
      </p:sp>
      <p:pic>
        <p:nvPicPr>
          <p:cNvPr id="436" name="Shape 436"/>
          <p:cNvPicPr preferRelativeResize="0"/>
          <p:nvPr/>
        </p:nvPicPr>
        <p:blipFill rotWithShape="1">
          <a:blip r:embed="rId3">
            <a:alphaModFix/>
          </a:blip>
          <a:srcRect/>
          <a:stretch/>
        </p:blipFill>
        <p:spPr>
          <a:xfrm>
            <a:off x="1657350" y="3507317"/>
            <a:ext cx="5308599" cy="1317624"/>
          </a:xfrm>
          <a:prstGeom prst="rect">
            <a:avLst/>
          </a:prstGeom>
          <a:noFill/>
          <a:ln>
            <a:noFill/>
          </a:ln>
        </p:spPr>
      </p:pic>
      <p:graphicFrame>
        <p:nvGraphicFramePr>
          <p:cNvPr id="6" name="Shape 330"/>
          <p:cNvGraphicFramePr/>
          <p:nvPr>
            <p:extLst>
              <p:ext uri="{D42A27DB-BD31-4B8C-83A1-F6EECF244321}">
                <p14:modId xmlns:p14="http://schemas.microsoft.com/office/powerpoint/2010/main" val="177591791"/>
              </p:ext>
            </p:extLst>
          </p:nvPr>
        </p:nvGraphicFramePr>
        <p:xfrm>
          <a:off x="1105648" y="1948330"/>
          <a:ext cx="6785163" cy="365770"/>
        </p:xfrm>
        <a:graphic>
          <a:graphicData uri="http://schemas.openxmlformats.org/drawingml/2006/table">
            <a:tbl>
              <a:tblPr firstRow="1" bandRow="1">
                <a:noFill/>
              </a:tblPr>
              <a:tblGrid>
                <a:gridCol w="969309"/>
                <a:gridCol w="969309"/>
                <a:gridCol w="969309"/>
                <a:gridCol w="969309"/>
                <a:gridCol w="969309"/>
                <a:gridCol w="969309"/>
                <a:gridCol w="969309"/>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smtClean="0">
                          <a:rtl val="0"/>
                        </a:rPr>
                        <a:t>p</a:t>
                      </a:r>
                      <a:r>
                        <a:rPr lang="en-US" sz="1800" i="1" u="none" strike="noStrike" cap="none" baseline="-25000" dirty="0" smtClean="0">
                          <a:rtl val="0"/>
                        </a:rPr>
                        <a:t>0</a:t>
                      </a:r>
                      <a:r>
                        <a:rPr lang="en-US" sz="1800" i="1" u="none" strike="noStrike" cap="none" baseline="0" dirty="0" smtClean="0">
                          <a:rtl val="0"/>
                        </a:rPr>
                        <a:t>=0.10</a:t>
                      </a:r>
                      <a:endParaRPr lang="en-US" sz="1800" i="1" u="none" strike="noStrike" cap="none" baseline="0" dirty="0">
                        <a:rtl val="0"/>
                      </a:endParaRP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1</a:t>
                      </a:r>
                      <a:r>
                        <a:rPr lang="en-US" sz="1800" i="1" u="none" strike="noStrike" cap="none" baseline="0" dirty="0" smtClean="0">
                          <a:rtl val="0"/>
                        </a:rPr>
                        <a:t>=0.15</a:t>
                      </a:r>
                      <a:endParaRPr lang="en-US" sz="1800" i="1" u="none" strike="noStrike" cap="none" baseline="0" dirty="0">
                        <a:rtl val="0"/>
                      </a:endParaRP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2</a:t>
                      </a:r>
                      <a:r>
                        <a:rPr lang="en-US" sz="1800" i="1" u="none" strike="noStrike" cap="none" baseline="0" dirty="0" smtClean="0">
                          <a:rtl val="0"/>
                        </a:rPr>
                        <a:t>=0.50</a:t>
                      </a:r>
                      <a:endParaRPr lang="en-US" sz="1800" i="1" u="none" strike="noStrike" cap="none" baseline="0" dirty="0">
                        <a:rtl val="0"/>
                      </a:endParaRP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3</a:t>
                      </a:r>
                      <a:r>
                        <a:rPr lang="en-US" sz="1800" i="1" u="none" strike="noStrike" cap="none" baseline="0" dirty="0" smtClean="0">
                          <a:rtl val="0"/>
                        </a:rPr>
                        <a:t>=0.15</a:t>
                      </a:r>
                      <a:endParaRPr lang="en-US" sz="1800" i="1" u="none" strike="noStrike" cap="none" baseline="0" dirty="0">
                        <a:rtl val="0"/>
                      </a:endParaRPr>
                    </a:p>
                  </a:txBody>
                  <a:tcPr marL="91450" marR="91450" marT="45725" marB="45725">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Pct val="25000"/>
                        <a:buFont typeface="Arial"/>
                        <a:buNone/>
                        <a:tabLst/>
                        <a:defRPr/>
                      </a:pPr>
                      <a:r>
                        <a:rPr lang="en-US" sz="1800" i="1" u="none" strike="noStrike" cap="none" baseline="0" dirty="0" smtClean="0">
                          <a:rtl val="0"/>
                        </a:rPr>
                        <a:t>p</a:t>
                      </a:r>
                      <a:r>
                        <a:rPr lang="en-US" sz="1800" i="1" u="none" strike="noStrike" cap="none" baseline="-25000" dirty="0" smtClean="0">
                          <a:rtl val="0"/>
                        </a:rPr>
                        <a:t>4</a:t>
                      </a:r>
                      <a:r>
                        <a:rPr lang="en-US" sz="1800" i="1" u="none" strike="noStrike" cap="none" baseline="0" dirty="0" smtClean="0">
                          <a:rtl val="0"/>
                        </a:rPr>
                        <a:t>=0.05</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smtClean="0">
                          <a:rtl val="0"/>
                        </a:rPr>
                        <a:t>p</a:t>
                      </a:r>
                      <a:r>
                        <a:rPr lang="en-US" sz="1800" i="1" u="none" strike="noStrike" cap="none" baseline="-25000" dirty="0" smtClean="0">
                          <a:rtl val="0"/>
                        </a:rPr>
                        <a:t>5</a:t>
                      </a:r>
                      <a:r>
                        <a:rPr lang="en-US" sz="1800" i="1" u="none" strike="noStrike" cap="none" baseline="0" dirty="0" smtClean="0">
                          <a:rtl val="0"/>
                        </a:rPr>
                        <a:t>=0.05</a:t>
                      </a:r>
                      <a:endParaRPr lang="en-US" sz="1800" i="1" u="none" strike="noStrike" cap="none" baseline="0" dirty="0">
                        <a:rtl val="0"/>
                      </a:endParaRPr>
                    </a:p>
                  </a:txBody>
                  <a:tcPr marL="91450" marR="91450" marT="45725" marB="45725">
                    <a:solidFill>
                      <a:schemeClr val="bg1">
                        <a:lumMod val="50000"/>
                      </a:schemeClr>
                    </a:solidFill>
                  </a:tcPr>
                </a:tc>
                <a:tc>
                  <a:txBody>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800" i="1" u="none" strike="noStrike" cap="none" baseline="0" dirty="0" smtClean="0">
                          <a:rtl val="0"/>
                        </a:rPr>
                        <a:t>p</a:t>
                      </a:r>
                      <a:r>
                        <a:rPr lang="en-US" sz="1800" i="1" u="none" strike="noStrike" cap="none" baseline="-25000" dirty="0" smtClean="0">
                          <a:rtl val="0"/>
                        </a:rPr>
                        <a:t>6</a:t>
                      </a:r>
                      <a:r>
                        <a:rPr lang="en-US" sz="1800" i="1" u="none" strike="noStrike" cap="none" baseline="0" dirty="0" smtClean="0">
                          <a:rtl val="0"/>
                        </a:rPr>
                        <a:t>=0.00</a:t>
                      </a:r>
                    </a:p>
                  </a:txBody>
                  <a:tcPr marL="91450" marR="91450" marT="45725" marB="45725"/>
                </a:tc>
              </a:tr>
            </a:tbl>
          </a:graphicData>
        </a:graphic>
      </p:graphicFrame>
      <p:sp>
        <p:nvSpPr>
          <p:cNvPr id="2" name="TextBox 1"/>
          <p:cNvSpPr txBox="1"/>
          <p:nvPr/>
        </p:nvSpPr>
        <p:spPr>
          <a:xfrm>
            <a:off x="7052236" y="3640275"/>
            <a:ext cx="832868" cy="369332"/>
          </a:xfrm>
          <a:prstGeom prst="rect">
            <a:avLst/>
          </a:prstGeom>
          <a:noFill/>
        </p:spPr>
        <p:txBody>
          <a:bodyPr wrap="none" rtlCol="0">
            <a:spAutoFit/>
          </a:bodyPr>
          <a:lstStyle/>
          <a:p>
            <a:r>
              <a:rPr lang="en-US" sz="1800" dirty="0" smtClean="0"/>
              <a:t>= 0.90</a:t>
            </a:r>
            <a:endParaRPr lang="en-US" sz="1800" dirty="0"/>
          </a:p>
        </p:txBody>
      </p:sp>
    </p:spTree>
    <p:extLst>
      <p:ext uri="{BB962C8B-B14F-4D97-AF65-F5344CB8AC3E}">
        <p14:creationId xmlns:p14="http://schemas.microsoft.com/office/powerpoint/2010/main" val="20312655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Nr of segregating sites</a:t>
            </a:r>
          </a:p>
        </p:txBody>
      </p:sp>
      <p:sp>
        <p:nvSpPr>
          <p:cNvPr id="442" name="Shape 442"/>
          <p:cNvSpPr txBox="1">
            <a:spLocks noGrp="1"/>
          </p:cNvSpPr>
          <p:nvPr>
            <p:ph type="body" idx="1"/>
          </p:nvPr>
        </p:nvSpPr>
        <p:spPr>
          <a:xfrm>
            <a:off x="457199" y="1417637"/>
            <a:ext cx="8414305" cy="3120494"/>
          </a:xfrm>
          <a:prstGeom prst="rect">
            <a:avLst/>
          </a:prstGeom>
          <a:no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1</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2</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3</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								</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a:t>
            </a:r>
            <a:r>
              <a:rPr lang="en-US" sz="3200" b="0" i="1" u="none" strike="noStrike" cap="none" baseline="0">
                <a:solidFill>
                  <a:schemeClr val="dk1"/>
                </a:solidFill>
                <a:latin typeface="Calibri"/>
                <a:ea typeface="Calibri"/>
                <a:cs typeface="Calibri"/>
                <a:sym typeface="Calibri"/>
                <a:rtl val="0"/>
              </a:rPr>
              <a:t>M</a:t>
            </a:r>
          </a:p>
        </p:txBody>
      </p:sp>
      <p:graphicFrame>
        <p:nvGraphicFramePr>
          <p:cNvPr id="443" name="Shape 443"/>
          <p:cNvGraphicFramePr/>
          <p:nvPr>
            <p:extLst>
              <p:ext uri="{D42A27DB-BD31-4B8C-83A1-F6EECF244321}">
                <p14:modId xmlns:p14="http://schemas.microsoft.com/office/powerpoint/2010/main" val="855330377"/>
              </p:ext>
            </p:extLst>
          </p:nvPr>
        </p:nvGraphicFramePr>
        <p:xfrm>
          <a:off x="2336800" y="1594798"/>
          <a:ext cx="6420967" cy="365770"/>
        </p:xfrm>
        <a:graphic>
          <a:graphicData uri="http://schemas.openxmlformats.org/drawingml/2006/table">
            <a:tbl>
              <a:tblPr firstRow="1" bandRow="1">
                <a:noFill/>
              </a:tblPr>
              <a:tblGrid>
                <a:gridCol w="1058333"/>
                <a:gridCol w="1058333"/>
                <a:gridCol w="1058333"/>
                <a:gridCol w="1058333"/>
                <a:gridCol w="860701"/>
                <a:gridCol w="1326934"/>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graphicFrame>
        <p:nvGraphicFramePr>
          <p:cNvPr id="444" name="Shape 444"/>
          <p:cNvGraphicFramePr/>
          <p:nvPr>
            <p:extLst>
              <p:ext uri="{D42A27DB-BD31-4B8C-83A1-F6EECF244321}">
                <p14:modId xmlns:p14="http://schemas.microsoft.com/office/powerpoint/2010/main" val="2702649491"/>
              </p:ext>
            </p:extLst>
          </p:nvPr>
        </p:nvGraphicFramePr>
        <p:xfrm>
          <a:off x="2336800" y="2288222"/>
          <a:ext cx="6383055" cy="365770"/>
        </p:xfrm>
        <a:graphic>
          <a:graphicData uri="http://schemas.openxmlformats.org/drawingml/2006/table">
            <a:tbl>
              <a:tblPr firstRow="1" bandRow="1">
                <a:noFill/>
              </a:tblPr>
              <a:tblGrid>
                <a:gridCol w="1016000"/>
                <a:gridCol w="1016000"/>
                <a:gridCol w="1016000"/>
                <a:gridCol w="1174047"/>
                <a:gridCol w="857953"/>
                <a:gridCol w="1303055"/>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graphicFrame>
        <p:nvGraphicFramePr>
          <p:cNvPr id="445" name="Shape 445"/>
          <p:cNvGraphicFramePr/>
          <p:nvPr>
            <p:extLst>
              <p:ext uri="{D42A27DB-BD31-4B8C-83A1-F6EECF244321}">
                <p14:modId xmlns:p14="http://schemas.microsoft.com/office/powerpoint/2010/main" val="3393441037"/>
              </p:ext>
            </p:extLst>
          </p:nvPr>
        </p:nvGraphicFramePr>
        <p:xfrm>
          <a:off x="2336800" y="3021810"/>
          <a:ext cx="6383055" cy="365770"/>
        </p:xfrm>
        <a:graphic>
          <a:graphicData uri="http://schemas.openxmlformats.org/drawingml/2006/table">
            <a:tbl>
              <a:tblPr firstRow="1" bandRow="1">
                <a:noFill/>
              </a:tblPr>
              <a:tblGrid>
                <a:gridCol w="1016000"/>
                <a:gridCol w="1016000"/>
                <a:gridCol w="1016000"/>
                <a:gridCol w="1155091"/>
                <a:gridCol w="876909"/>
                <a:gridCol w="1303055"/>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graphicFrame>
        <p:nvGraphicFramePr>
          <p:cNvPr id="446" name="Shape 446"/>
          <p:cNvGraphicFramePr/>
          <p:nvPr>
            <p:extLst>
              <p:ext uri="{D42A27DB-BD31-4B8C-83A1-F6EECF244321}">
                <p14:modId xmlns:p14="http://schemas.microsoft.com/office/powerpoint/2010/main" val="3616375460"/>
              </p:ext>
            </p:extLst>
          </p:nvPr>
        </p:nvGraphicFramePr>
        <p:xfrm>
          <a:off x="2336800" y="3880807"/>
          <a:ext cx="6345142" cy="365770"/>
        </p:xfrm>
        <a:graphic>
          <a:graphicData uri="http://schemas.openxmlformats.org/drawingml/2006/table">
            <a:tbl>
              <a:tblPr firstRow="1" bandRow="1">
                <a:noFill/>
              </a:tblPr>
              <a:tblGrid>
                <a:gridCol w="1016000"/>
                <a:gridCol w="1016000"/>
                <a:gridCol w="1016000"/>
                <a:gridCol w="1136135"/>
                <a:gridCol w="895865"/>
                <a:gridCol w="1265142"/>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spTree>
    <p:extLst>
      <p:ext uri="{BB962C8B-B14F-4D97-AF65-F5344CB8AC3E}">
        <p14:creationId xmlns:p14="http://schemas.microsoft.com/office/powerpoint/2010/main" val="3109646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Nr of segregating sites</a:t>
            </a:r>
          </a:p>
        </p:txBody>
      </p:sp>
      <p:sp>
        <p:nvSpPr>
          <p:cNvPr id="442" name="Shape 442"/>
          <p:cNvSpPr txBox="1">
            <a:spLocks noGrp="1"/>
          </p:cNvSpPr>
          <p:nvPr>
            <p:ph type="body" idx="1"/>
          </p:nvPr>
        </p:nvSpPr>
        <p:spPr>
          <a:xfrm>
            <a:off x="457200" y="1417637"/>
            <a:ext cx="8229600" cy="3120494"/>
          </a:xfrm>
          <a:prstGeom prst="rect">
            <a:avLst/>
          </a:prstGeom>
          <a:no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1</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2</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3</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								</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a:t>
            </a:r>
            <a:r>
              <a:rPr lang="en-US" sz="3200" b="0" i="1" u="none" strike="noStrike" cap="none" baseline="0">
                <a:solidFill>
                  <a:schemeClr val="dk1"/>
                </a:solidFill>
                <a:latin typeface="Calibri"/>
                <a:ea typeface="Calibri"/>
                <a:cs typeface="Calibri"/>
                <a:sym typeface="Calibri"/>
                <a:rtl val="0"/>
              </a:rPr>
              <a:t>M</a:t>
            </a:r>
          </a:p>
        </p:txBody>
      </p:sp>
      <p:graphicFrame>
        <p:nvGraphicFramePr>
          <p:cNvPr id="443" name="Shape 443"/>
          <p:cNvGraphicFramePr/>
          <p:nvPr>
            <p:extLst>
              <p:ext uri="{D42A27DB-BD31-4B8C-83A1-F6EECF244321}">
                <p14:modId xmlns:p14="http://schemas.microsoft.com/office/powerpoint/2010/main" val="116405180"/>
              </p:ext>
            </p:extLst>
          </p:nvPr>
        </p:nvGraphicFramePr>
        <p:xfrm>
          <a:off x="2336800" y="159479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=1)</a:t>
                      </a:r>
                    </a:p>
                  </a:txBody>
                  <a:tcPr marL="91450" marR="91450" marT="45725" marB="45725">
                    <a:solidFill>
                      <a:schemeClr val="bg1">
                        <a:lumMod val="65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a:t>
                      </a:r>
                    </a:p>
                  </a:txBody>
                  <a:tcPr marL="91450" marR="91450" marT="45725" marB="45725">
                    <a:solidFill>
                      <a:schemeClr val="bg1">
                        <a:lumMod val="65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=3)</a:t>
                      </a:r>
                    </a:p>
                  </a:txBody>
                  <a:tcPr marL="91450" marR="91450" marT="45725" marB="45725">
                    <a:solidFill>
                      <a:schemeClr val="bg1">
                        <a:lumMod val="65000"/>
                      </a:schemeClr>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a:rtl val="0"/>
                        </a:rPr>
                        <a:t>…</a:t>
                      </a:r>
                    </a:p>
                  </a:txBody>
                  <a:tcPr marL="91450" marR="91450" marT="45725" marB="45725">
                    <a:solidFill>
                      <a:schemeClr val="bg1">
                        <a:lumMod val="65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graphicFrame>
        <p:nvGraphicFramePr>
          <p:cNvPr id="444" name="Shape 444"/>
          <p:cNvGraphicFramePr/>
          <p:nvPr>
            <p:extLst>
              <p:ext uri="{D42A27DB-BD31-4B8C-83A1-F6EECF244321}">
                <p14:modId xmlns:p14="http://schemas.microsoft.com/office/powerpoint/2010/main" val="3915016776"/>
              </p:ext>
            </p:extLst>
          </p:nvPr>
        </p:nvGraphicFramePr>
        <p:xfrm>
          <a:off x="2336800" y="213655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=1)</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=3)</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a:rtl val="0"/>
                        </a:rPr>
                        <a:t>…</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graphicFrame>
        <p:nvGraphicFramePr>
          <p:cNvPr id="445" name="Shape 445"/>
          <p:cNvGraphicFramePr/>
          <p:nvPr>
            <p:extLst>
              <p:ext uri="{D42A27DB-BD31-4B8C-83A1-F6EECF244321}">
                <p14:modId xmlns:p14="http://schemas.microsoft.com/office/powerpoint/2010/main" val="4024195671"/>
              </p:ext>
            </p:extLst>
          </p:nvPr>
        </p:nvGraphicFramePr>
        <p:xfrm>
          <a:off x="2336800" y="266160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=1)</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=3)</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a:rtl val="0"/>
                        </a:rPr>
                        <a:t>…</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graphicFrame>
        <p:nvGraphicFramePr>
          <p:cNvPr id="446" name="Shape 446"/>
          <p:cNvGraphicFramePr/>
          <p:nvPr>
            <p:extLst>
              <p:ext uri="{D42A27DB-BD31-4B8C-83A1-F6EECF244321}">
                <p14:modId xmlns:p14="http://schemas.microsoft.com/office/powerpoint/2010/main" val="2408422581"/>
              </p:ext>
            </p:extLst>
          </p:nvPr>
        </p:nvGraphicFramePr>
        <p:xfrm>
          <a:off x="2336800" y="3880807"/>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=1)</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=3)</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dirty="0">
                          <a:rtl val="0"/>
                        </a:rPr>
                        <a:t>…</a:t>
                      </a:r>
                    </a:p>
                  </a:txBody>
                  <a:tcPr marL="91450" marR="91450" marT="45725" marB="45725">
                    <a:solidFill>
                      <a:schemeClr val="bg1">
                        <a:lumMod val="50000"/>
                      </a:schemeClr>
                    </a:solidFill>
                  </a:tcPr>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dirty="0">
                          <a:rtl val="0"/>
                        </a:rPr>
                        <a:t>p(</a:t>
                      </a:r>
                      <a:r>
                        <a:rPr lang="en-US" sz="1800" i="1" u="none" strike="noStrike" cap="none" baseline="0" dirty="0" err="1">
                          <a:rtl val="0"/>
                        </a:rPr>
                        <a:t>S</a:t>
                      </a:r>
                      <a:r>
                        <a:rPr lang="en-US" sz="1800" i="1" u="none" strike="noStrike" cap="none" baseline="-25000" dirty="0" err="1">
                          <a:rtl val="0"/>
                        </a:rPr>
                        <a:t>m</a:t>
                      </a:r>
                      <a:r>
                        <a:rPr lang="en-US" sz="1800" i="1" u="none" strike="noStrike" cap="none" baseline="0" dirty="0">
                          <a:rtl val="0"/>
                        </a:rPr>
                        <a:t>=2k)</a:t>
                      </a:r>
                    </a:p>
                  </a:txBody>
                  <a:tcPr marL="91450" marR="91450" marT="45725" marB="45725"/>
                </a:tc>
              </a:tr>
            </a:tbl>
          </a:graphicData>
        </a:graphic>
      </p:graphicFrame>
    </p:spTree>
    <p:extLst>
      <p:ext uri="{BB962C8B-B14F-4D97-AF65-F5344CB8AC3E}">
        <p14:creationId xmlns:p14="http://schemas.microsoft.com/office/powerpoint/2010/main" val="13158684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Nr of segregating sites</a:t>
            </a:r>
          </a:p>
        </p:txBody>
      </p:sp>
      <p:sp>
        <p:nvSpPr>
          <p:cNvPr id="452" name="Shape 452"/>
          <p:cNvSpPr txBox="1">
            <a:spLocks noGrp="1"/>
          </p:cNvSpPr>
          <p:nvPr>
            <p:ph type="body" idx="1"/>
          </p:nvPr>
        </p:nvSpPr>
        <p:spPr>
          <a:xfrm>
            <a:off x="457200" y="1417637"/>
            <a:ext cx="8229600" cy="3120494"/>
          </a:xfrm>
          <a:prstGeom prst="rect">
            <a:avLst/>
          </a:prstGeom>
          <a:no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1</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2</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3</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								</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a:t>
            </a:r>
            <a:r>
              <a:rPr lang="en-US" sz="3200" b="0" i="1" u="none" strike="noStrike" cap="none" baseline="0">
                <a:solidFill>
                  <a:schemeClr val="dk1"/>
                </a:solidFill>
                <a:latin typeface="Calibri"/>
                <a:ea typeface="Calibri"/>
                <a:cs typeface="Calibri"/>
                <a:sym typeface="Calibri"/>
                <a:rtl val="0"/>
              </a:rPr>
              <a:t>M</a:t>
            </a:r>
          </a:p>
        </p:txBody>
      </p:sp>
      <p:graphicFrame>
        <p:nvGraphicFramePr>
          <p:cNvPr id="453" name="Shape 453"/>
          <p:cNvGraphicFramePr/>
          <p:nvPr/>
        </p:nvGraphicFramePr>
        <p:xfrm>
          <a:off x="2336800" y="159479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54" name="Shape 454"/>
          <p:cNvGraphicFramePr/>
          <p:nvPr/>
        </p:nvGraphicFramePr>
        <p:xfrm>
          <a:off x="2336800" y="213655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55" name="Shape 455"/>
          <p:cNvGraphicFramePr/>
          <p:nvPr/>
        </p:nvGraphicFramePr>
        <p:xfrm>
          <a:off x="2336800" y="266160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56" name="Shape 456"/>
          <p:cNvGraphicFramePr/>
          <p:nvPr/>
        </p:nvGraphicFramePr>
        <p:xfrm>
          <a:off x="2336800" y="3880807"/>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pic>
        <p:nvPicPr>
          <p:cNvPr id="457" name="Shape 457"/>
          <p:cNvPicPr preferRelativeResize="0"/>
          <p:nvPr/>
        </p:nvPicPr>
        <p:blipFill rotWithShape="1">
          <a:blip r:embed="rId3">
            <a:alphaModFix/>
          </a:blip>
          <a:srcRect/>
          <a:stretch/>
        </p:blipFill>
        <p:spPr>
          <a:xfrm>
            <a:off x="457200" y="4824412"/>
            <a:ext cx="8396286" cy="1355723"/>
          </a:xfrm>
          <a:prstGeom prst="rect">
            <a:avLst/>
          </a:prstGeom>
          <a:noFill/>
          <a:ln>
            <a:noFill/>
          </a:ln>
        </p:spPr>
      </p:pic>
    </p:spTree>
    <p:extLst>
      <p:ext uri="{BB962C8B-B14F-4D97-AF65-F5344CB8AC3E}">
        <p14:creationId xmlns:p14="http://schemas.microsoft.com/office/powerpoint/2010/main" val="16563720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Nucleotide diversity</a:t>
            </a:r>
          </a:p>
        </p:txBody>
      </p:sp>
      <p:sp>
        <p:nvSpPr>
          <p:cNvPr id="463" name="Shape 463"/>
          <p:cNvSpPr txBox="1">
            <a:spLocks noGrp="1"/>
          </p:cNvSpPr>
          <p:nvPr>
            <p:ph type="body" idx="1"/>
          </p:nvPr>
        </p:nvSpPr>
        <p:spPr>
          <a:xfrm>
            <a:off x="457200" y="1417637"/>
            <a:ext cx="8229600" cy="3120494"/>
          </a:xfrm>
          <a:prstGeom prst="rect">
            <a:avLst/>
          </a:prstGeom>
          <a:no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1</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2</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3</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								</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a:t>
            </a:r>
            <a:r>
              <a:rPr lang="en-US" sz="3200" b="0" i="1" u="none" strike="noStrike" cap="none" baseline="0">
                <a:solidFill>
                  <a:schemeClr val="dk1"/>
                </a:solidFill>
                <a:latin typeface="Calibri"/>
                <a:ea typeface="Calibri"/>
                <a:cs typeface="Calibri"/>
                <a:sym typeface="Calibri"/>
                <a:rtl val="0"/>
              </a:rPr>
              <a:t>M</a:t>
            </a:r>
          </a:p>
        </p:txBody>
      </p:sp>
      <p:graphicFrame>
        <p:nvGraphicFramePr>
          <p:cNvPr id="464" name="Shape 464"/>
          <p:cNvGraphicFramePr/>
          <p:nvPr/>
        </p:nvGraphicFramePr>
        <p:xfrm>
          <a:off x="2336800" y="159479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65" name="Shape 465"/>
          <p:cNvGraphicFramePr/>
          <p:nvPr/>
        </p:nvGraphicFramePr>
        <p:xfrm>
          <a:off x="2336800" y="213655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66" name="Shape 466"/>
          <p:cNvGraphicFramePr/>
          <p:nvPr/>
        </p:nvGraphicFramePr>
        <p:xfrm>
          <a:off x="2336800" y="266160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67" name="Shape 467"/>
          <p:cNvGraphicFramePr/>
          <p:nvPr/>
        </p:nvGraphicFramePr>
        <p:xfrm>
          <a:off x="2336800" y="3880807"/>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pic>
        <p:nvPicPr>
          <p:cNvPr id="468" name="Shape 468"/>
          <p:cNvPicPr preferRelativeResize="0"/>
          <p:nvPr/>
        </p:nvPicPr>
        <p:blipFill rotWithShape="1">
          <a:blip r:embed="rId3">
            <a:alphaModFix/>
          </a:blip>
          <a:srcRect/>
          <a:stretch/>
        </p:blipFill>
        <p:spPr>
          <a:xfrm>
            <a:off x="3373437" y="4881562"/>
            <a:ext cx="2560635" cy="1243012"/>
          </a:xfrm>
          <a:prstGeom prst="rect">
            <a:avLst/>
          </a:prstGeom>
          <a:noFill/>
          <a:ln>
            <a:noFill/>
          </a:ln>
        </p:spPr>
      </p:pic>
    </p:spTree>
    <p:extLst>
      <p:ext uri="{BB962C8B-B14F-4D97-AF65-F5344CB8AC3E}">
        <p14:creationId xmlns:p14="http://schemas.microsoft.com/office/powerpoint/2010/main" val="22117808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Nucleotide diversity</a:t>
            </a:r>
          </a:p>
        </p:txBody>
      </p:sp>
      <p:sp>
        <p:nvSpPr>
          <p:cNvPr id="474" name="Shape 474"/>
          <p:cNvSpPr txBox="1">
            <a:spLocks noGrp="1"/>
          </p:cNvSpPr>
          <p:nvPr>
            <p:ph type="body" idx="1"/>
          </p:nvPr>
        </p:nvSpPr>
        <p:spPr>
          <a:xfrm>
            <a:off x="457200" y="1417637"/>
            <a:ext cx="8229600" cy="3120494"/>
          </a:xfrm>
          <a:prstGeom prst="rect">
            <a:avLst/>
          </a:prstGeom>
          <a:noFill/>
          <a:ln w="9525" cap="flat">
            <a:solidFill>
              <a:schemeClr val="dk1"/>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1</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2</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3</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								</a:t>
            </a:r>
          </a:p>
          <a:p>
            <a:pPr marL="0" marR="0" lvl="0" indent="0" algn="l" rtl="0">
              <a:lnSpc>
                <a:spcPct val="100000"/>
              </a:lnSpc>
              <a:spcBef>
                <a:spcPts val="640"/>
              </a:spcBef>
              <a:spcAft>
                <a:spcPts val="0"/>
              </a:spcAft>
              <a:buClr>
                <a:schemeClr val="dk1"/>
              </a:buClr>
              <a:buSzPct val="25000"/>
              <a:buFont typeface="Arial"/>
              <a:buNone/>
            </a:pPr>
            <a:r>
              <a:rPr lang="en-US" sz="3200" b="0" i="0" u="none" strike="noStrike" cap="none" baseline="0">
                <a:solidFill>
                  <a:schemeClr val="dk1"/>
                </a:solidFill>
                <a:latin typeface="Calibri"/>
                <a:ea typeface="Calibri"/>
                <a:cs typeface="Calibri"/>
                <a:sym typeface="Calibri"/>
                <a:rtl val="0"/>
              </a:rPr>
              <a:t>Site </a:t>
            </a:r>
            <a:r>
              <a:rPr lang="en-US" sz="3200" b="0" i="1" u="none" strike="noStrike" cap="none" baseline="0">
                <a:solidFill>
                  <a:schemeClr val="dk1"/>
                </a:solidFill>
                <a:latin typeface="Calibri"/>
                <a:ea typeface="Calibri"/>
                <a:cs typeface="Calibri"/>
                <a:sym typeface="Calibri"/>
                <a:rtl val="0"/>
              </a:rPr>
              <a:t>M</a:t>
            </a:r>
          </a:p>
        </p:txBody>
      </p:sp>
      <p:graphicFrame>
        <p:nvGraphicFramePr>
          <p:cNvPr id="475" name="Shape 475"/>
          <p:cNvGraphicFramePr/>
          <p:nvPr/>
        </p:nvGraphicFramePr>
        <p:xfrm>
          <a:off x="2336800" y="159479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76" name="Shape 476"/>
          <p:cNvGraphicFramePr/>
          <p:nvPr/>
        </p:nvGraphicFramePr>
        <p:xfrm>
          <a:off x="2336800" y="213655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77" name="Shape 477"/>
          <p:cNvGraphicFramePr/>
          <p:nvPr/>
        </p:nvGraphicFramePr>
        <p:xfrm>
          <a:off x="2336800" y="2661608"/>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graphicFrame>
        <p:nvGraphicFramePr>
          <p:cNvPr id="478" name="Shape 478"/>
          <p:cNvGraphicFramePr/>
          <p:nvPr/>
        </p:nvGraphicFramePr>
        <p:xfrm>
          <a:off x="2336800" y="3880807"/>
          <a:ext cx="6096000" cy="365770"/>
        </p:xfrm>
        <a:graphic>
          <a:graphicData uri="http://schemas.openxmlformats.org/drawingml/2006/table">
            <a:tbl>
              <a:tblPr firstRow="1" bandRow="1">
                <a:noFill/>
              </a:tblPr>
              <a:tblGrid>
                <a:gridCol w="1016000"/>
                <a:gridCol w="1016000"/>
                <a:gridCol w="1016000"/>
                <a:gridCol w="1016000"/>
                <a:gridCol w="1016000"/>
                <a:gridCol w="1016000"/>
              </a:tblGrid>
              <a:tr h="228600">
                <a:tc>
                  <a:txBody>
                    <a:bodyPr/>
                    <a:lstStyle/>
                    <a:p>
                      <a:pPr marL="0" marR="0" lvl="0" indent="0" algn="l" rtl="0">
                        <a:lnSpc>
                          <a:spcPct val="100000"/>
                        </a:lnSpc>
                        <a:spcBef>
                          <a:spcPts val="0"/>
                        </a:spcBef>
                        <a:spcAft>
                          <a:spcPts val="0"/>
                        </a:spcAft>
                        <a:buClr>
                          <a:srgbClr val="000000"/>
                        </a:buClr>
                        <a:buSzPct val="25000"/>
                        <a:buFont typeface="Arial"/>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=0)</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=1)</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=3)</a:t>
                      </a:r>
                    </a:p>
                  </a:txBody>
                  <a:tcPr marL="91450" marR="91450" marT="45725" marB="45725"/>
                </a:tc>
                <a:tc>
                  <a:txBody>
                    <a:bodyPr/>
                    <a:lstStyle/>
                    <a:p>
                      <a:pPr marL="0" marR="0" lvl="0" indent="0" algn="l" rtl="0">
                        <a:lnSpc>
                          <a:spcPct val="100000"/>
                        </a:lnSpc>
                        <a:spcBef>
                          <a:spcPts val="0"/>
                        </a:spcBef>
                        <a:spcAft>
                          <a:spcPts val="0"/>
                        </a:spcAft>
                        <a:buClr>
                          <a:srgbClr val="000000"/>
                        </a:buClr>
                        <a:buSzPct val="25000"/>
                        <a:buFont typeface="Arial"/>
                        <a:buNone/>
                      </a:pPr>
                      <a:r>
                        <a:rPr lang="en-US" sz="1800" u="none" strike="noStrike" cap="none" baseline="0">
                          <a:rtl val="0"/>
                        </a:rPr>
                        <a:t>…</a:t>
                      </a:r>
                    </a:p>
                  </a:txBody>
                  <a:tcPr marL="91450" marR="91450" marT="45725" marB="45725"/>
                </a:tc>
                <a:tc>
                  <a:txBody>
                    <a:bodyPr/>
                    <a:lstStyle/>
                    <a:p>
                      <a:pPr marL="0" marR="0" lvl="0" indent="0" algn="l" rtl="0">
                        <a:lnSpc>
                          <a:spcPct val="100000"/>
                        </a:lnSpc>
                        <a:spcBef>
                          <a:spcPts val="0"/>
                        </a:spcBef>
                        <a:spcAft>
                          <a:spcPts val="0"/>
                        </a:spcAft>
                        <a:buClr>
                          <a:schemeClr val="dk1"/>
                        </a:buClr>
                        <a:buSzPct val="25000"/>
                        <a:buFont typeface="Calibri"/>
                        <a:buNone/>
                      </a:pPr>
                      <a:r>
                        <a:rPr lang="en-US" sz="1800" i="1" u="none" strike="noStrike" cap="none" baseline="0">
                          <a:rtl val="0"/>
                        </a:rPr>
                        <a:t>p(S</a:t>
                      </a:r>
                      <a:r>
                        <a:rPr lang="en-US" sz="1800" i="1" u="none" strike="noStrike" cap="none" baseline="-25000">
                          <a:rtl val="0"/>
                        </a:rPr>
                        <a:t>m</a:t>
                      </a:r>
                      <a:r>
                        <a:rPr lang="en-US" sz="1800" i="1" u="none" strike="noStrike" cap="none" baseline="0">
                          <a:rtl val="0"/>
                        </a:rPr>
                        <a:t>=2k)</a:t>
                      </a:r>
                    </a:p>
                  </a:txBody>
                  <a:tcPr marL="91450" marR="91450" marT="45725" marB="45725"/>
                </a:tc>
              </a:tr>
            </a:tbl>
          </a:graphicData>
        </a:graphic>
      </p:graphicFrame>
      <p:pic>
        <p:nvPicPr>
          <p:cNvPr id="479" name="Shape 479"/>
          <p:cNvPicPr preferRelativeResize="0"/>
          <p:nvPr/>
        </p:nvPicPr>
        <p:blipFill rotWithShape="1">
          <a:blip r:embed="rId3">
            <a:alphaModFix/>
          </a:blip>
          <a:srcRect/>
          <a:stretch/>
        </p:blipFill>
        <p:spPr>
          <a:xfrm>
            <a:off x="1284287" y="4787900"/>
            <a:ext cx="6740525" cy="1430338"/>
          </a:xfrm>
          <a:prstGeom prst="rect">
            <a:avLst/>
          </a:prstGeom>
          <a:noFill/>
          <a:ln>
            <a:noFill/>
          </a:ln>
        </p:spPr>
      </p:pic>
    </p:spTree>
    <p:extLst>
      <p:ext uri="{BB962C8B-B14F-4D97-AF65-F5344CB8AC3E}">
        <p14:creationId xmlns:p14="http://schemas.microsoft.com/office/powerpoint/2010/main" val="14176341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7"/>
          <p:cNvSpPr/>
          <p:nvPr/>
        </p:nvSpPr>
        <p:spPr>
          <a:xfrm>
            <a:off x="0" y="418550"/>
            <a:ext cx="9144000" cy="821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FF"/>
              </a:buClr>
              <a:buSzPct val="25000"/>
              <a:buFont typeface="Calibri"/>
              <a:buNone/>
            </a:pPr>
            <a:r>
              <a:rPr lang="en-US" sz="2400" b="1" dirty="0" smtClean="0">
                <a:solidFill>
                  <a:srgbClr val="0000FF"/>
                </a:solidFill>
                <a:latin typeface="Calibri"/>
                <a:ea typeface="Calibri"/>
                <a:cs typeface="Calibri"/>
                <a:sym typeface="Calibri"/>
              </a:rPr>
              <a:t>Calculating summary statistics from </a:t>
            </a:r>
            <a:r>
              <a:rPr lang="en-US" sz="2400" b="1" u="sng" dirty="0" smtClean="0">
                <a:solidFill>
                  <a:srgbClr val="0000FF"/>
                </a:solidFill>
                <a:latin typeface="Calibri"/>
                <a:ea typeface="Calibri"/>
                <a:cs typeface="Calibri"/>
                <a:sym typeface="Calibri"/>
              </a:rPr>
              <a:t>unknown</a:t>
            </a:r>
            <a:r>
              <a:rPr lang="en-US" sz="2400" b="1" dirty="0" smtClean="0">
                <a:solidFill>
                  <a:srgbClr val="0000FF"/>
                </a:solidFill>
                <a:latin typeface="Calibri"/>
                <a:ea typeface="Calibri"/>
                <a:cs typeface="Calibri"/>
                <a:sym typeface="Calibri"/>
              </a:rPr>
              <a:t> genotypes</a:t>
            </a:r>
            <a:endParaRPr lang="en-US" sz="2400" b="1" dirty="0">
              <a:solidFill>
                <a:srgbClr val="0000FF"/>
              </a:solidFill>
              <a:latin typeface="Calibri"/>
              <a:ea typeface="Calibri"/>
              <a:cs typeface="Calibri"/>
              <a:sym typeface="Calibri"/>
            </a:endParaRPr>
          </a:p>
        </p:txBody>
      </p:sp>
      <p:pic>
        <p:nvPicPr>
          <p:cNvPr id="3" name="Picture 2" descr="Screen Shot 2015-08-14 at 4.07.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3739" y="1240549"/>
            <a:ext cx="3865460" cy="1696891"/>
          </a:xfrm>
          <a:prstGeom prst="rect">
            <a:avLst/>
          </a:prstGeom>
        </p:spPr>
      </p:pic>
      <p:sp>
        <p:nvSpPr>
          <p:cNvPr id="5" name="Rounded Rectangle 4"/>
          <p:cNvSpPr/>
          <p:nvPr/>
        </p:nvSpPr>
        <p:spPr>
          <a:xfrm>
            <a:off x="4714600" y="1552311"/>
            <a:ext cx="317932" cy="103487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374069" y="1196420"/>
            <a:ext cx="1479892" cy="307777"/>
          </a:xfrm>
          <a:prstGeom prst="rect">
            <a:avLst/>
          </a:prstGeom>
          <a:noFill/>
        </p:spPr>
        <p:txBody>
          <a:bodyPr wrap="none" rtlCol="0">
            <a:spAutoFit/>
          </a:bodyPr>
          <a:lstStyle/>
          <a:p>
            <a:r>
              <a:rPr lang="en-US" dirty="0" smtClean="0"/>
              <a:t>Allele frequency</a:t>
            </a:r>
            <a:endParaRPr lang="en-US" dirty="0"/>
          </a:p>
        </p:txBody>
      </p:sp>
    </p:spTree>
    <p:extLst>
      <p:ext uri="{BB962C8B-B14F-4D97-AF65-F5344CB8AC3E}">
        <p14:creationId xmlns:p14="http://schemas.microsoft.com/office/powerpoint/2010/main" val="65144608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7"/>
          <p:cNvSpPr/>
          <p:nvPr/>
        </p:nvSpPr>
        <p:spPr>
          <a:xfrm>
            <a:off x="0" y="418550"/>
            <a:ext cx="9144000" cy="821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FF"/>
              </a:buClr>
              <a:buSzPct val="25000"/>
              <a:buFont typeface="Calibri"/>
              <a:buNone/>
            </a:pPr>
            <a:r>
              <a:rPr lang="en-US" sz="2400" b="1" dirty="0" smtClean="0">
                <a:solidFill>
                  <a:srgbClr val="0000FF"/>
                </a:solidFill>
                <a:latin typeface="Calibri"/>
                <a:ea typeface="Calibri"/>
                <a:cs typeface="Calibri"/>
                <a:sym typeface="Calibri"/>
              </a:rPr>
              <a:t>Calculating summary statistics from </a:t>
            </a:r>
            <a:r>
              <a:rPr lang="en-US" sz="2400" b="1" u="sng" dirty="0" smtClean="0">
                <a:solidFill>
                  <a:srgbClr val="0000FF"/>
                </a:solidFill>
                <a:latin typeface="Calibri"/>
                <a:ea typeface="Calibri"/>
                <a:cs typeface="Calibri"/>
                <a:sym typeface="Calibri"/>
              </a:rPr>
              <a:t>unknown</a:t>
            </a:r>
            <a:r>
              <a:rPr lang="en-US" sz="2400" b="1" dirty="0" smtClean="0">
                <a:solidFill>
                  <a:srgbClr val="0000FF"/>
                </a:solidFill>
                <a:latin typeface="Calibri"/>
                <a:ea typeface="Calibri"/>
                <a:cs typeface="Calibri"/>
                <a:sym typeface="Calibri"/>
              </a:rPr>
              <a:t> genotypes</a:t>
            </a:r>
            <a:endParaRPr lang="en-US" sz="2400" b="1" dirty="0">
              <a:solidFill>
                <a:srgbClr val="0000FF"/>
              </a:solidFill>
              <a:latin typeface="Calibri"/>
              <a:ea typeface="Calibri"/>
              <a:cs typeface="Calibri"/>
              <a:sym typeface="Calibri"/>
            </a:endParaRPr>
          </a:p>
        </p:txBody>
      </p:sp>
      <p:pic>
        <p:nvPicPr>
          <p:cNvPr id="3" name="Picture 2" descr="Screen Shot 2015-08-14 at 4.07.3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59" y="3305974"/>
            <a:ext cx="7164694" cy="1674276"/>
          </a:xfrm>
          <a:prstGeom prst="rect">
            <a:avLst/>
          </a:prstGeom>
        </p:spPr>
      </p:pic>
      <p:pic>
        <p:nvPicPr>
          <p:cNvPr id="2" name="Picture 1" descr="Screen Shot 2015-08-14 at 4.07.0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3739" y="1240549"/>
            <a:ext cx="3865460" cy="1696891"/>
          </a:xfrm>
          <a:prstGeom prst="rect">
            <a:avLst/>
          </a:prstGeom>
        </p:spPr>
      </p:pic>
      <p:sp>
        <p:nvSpPr>
          <p:cNvPr id="6" name="Rounded Rectangle 5"/>
          <p:cNvSpPr/>
          <p:nvPr/>
        </p:nvSpPr>
        <p:spPr>
          <a:xfrm>
            <a:off x="4714600" y="1552311"/>
            <a:ext cx="317932" cy="1034874"/>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2880314" y="3400054"/>
            <a:ext cx="694194" cy="1492078"/>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4091870" y="3400054"/>
            <a:ext cx="575696" cy="1492078"/>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ounded Rectangle 9"/>
          <p:cNvSpPr/>
          <p:nvPr/>
        </p:nvSpPr>
        <p:spPr>
          <a:xfrm>
            <a:off x="6251013" y="3400054"/>
            <a:ext cx="2026796" cy="1492078"/>
          </a:xfrm>
          <a:prstGeom prst="round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6" idx="2"/>
          </p:cNvCxnSpPr>
          <p:nvPr/>
        </p:nvCxnSpPr>
        <p:spPr>
          <a:xfrm flipH="1">
            <a:off x="4374070" y="2587185"/>
            <a:ext cx="499496" cy="8128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235335" y="5048930"/>
            <a:ext cx="2262158" cy="307777"/>
          </a:xfrm>
          <a:prstGeom prst="rect">
            <a:avLst/>
          </a:prstGeom>
          <a:noFill/>
        </p:spPr>
        <p:txBody>
          <a:bodyPr wrap="none" rtlCol="0">
            <a:spAutoFit/>
          </a:bodyPr>
          <a:lstStyle/>
          <a:p>
            <a:r>
              <a:rPr lang="en-US" dirty="0" smtClean="0"/>
              <a:t>Weight by their probability</a:t>
            </a:r>
            <a:endParaRPr lang="en-US" dirty="0"/>
          </a:p>
        </p:txBody>
      </p:sp>
      <p:sp>
        <p:nvSpPr>
          <p:cNvPr id="14" name="TextBox 13"/>
          <p:cNvSpPr txBox="1"/>
          <p:nvPr/>
        </p:nvSpPr>
        <p:spPr>
          <a:xfrm>
            <a:off x="2147837" y="5000401"/>
            <a:ext cx="2610333" cy="523220"/>
          </a:xfrm>
          <a:prstGeom prst="rect">
            <a:avLst/>
          </a:prstGeom>
          <a:noFill/>
        </p:spPr>
        <p:txBody>
          <a:bodyPr wrap="square" rtlCol="0">
            <a:spAutoFit/>
          </a:bodyPr>
          <a:lstStyle/>
          <a:p>
            <a:r>
              <a:rPr lang="en-US" dirty="0" smtClean="0"/>
              <a:t>Iterate across all possible sample allele frequencies</a:t>
            </a:r>
            <a:endParaRPr lang="en-US" dirty="0"/>
          </a:p>
        </p:txBody>
      </p:sp>
      <p:sp>
        <p:nvSpPr>
          <p:cNvPr id="15" name="TextBox 14"/>
          <p:cNvSpPr txBox="1"/>
          <p:nvPr/>
        </p:nvSpPr>
        <p:spPr>
          <a:xfrm>
            <a:off x="4374069" y="1196420"/>
            <a:ext cx="1479892" cy="307777"/>
          </a:xfrm>
          <a:prstGeom prst="rect">
            <a:avLst/>
          </a:prstGeom>
          <a:noFill/>
        </p:spPr>
        <p:txBody>
          <a:bodyPr wrap="none" rtlCol="0">
            <a:spAutoFit/>
          </a:bodyPr>
          <a:lstStyle/>
          <a:p>
            <a:r>
              <a:rPr lang="en-US" dirty="0" smtClean="0"/>
              <a:t>Allele frequency</a:t>
            </a:r>
            <a:endParaRPr lang="en-US" dirty="0"/>
          </a:p>
        </p:txBody>
      </p:sp>
    </p:spTree>
    <p:extLst>
      <p:ext uri="{BB962C8B-B14F-4D97-AF65-F5344CB8AC3E}">
        <p14:creationId xmlns:p14="http://schemas.microsoft.com/office/powerpoint/2010/main" val="1564887009"/>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17"/>
          <p:cNvSpPr/>
          <p:nvPr/>
        </p:nvSpPr>
        <p:spPr>
          <a:xfrm>
            <a:off x="0" y="7550"/>
            <a:ext cx="9144000" cy="821999"/>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FF"/>
              </a:buClr>
              <a:buSzPct val="25000"/>
              <a:buFont typeface="Calibri"/>
              <a:buNone/>
            </a:pPr>
            <a:r>
              <a:rPr lang="en-US" sz="3200" b="1" dirty="0" smtClean="0">
                <a:solidFill>
                  <a:srgbClr val="0000FF"/>
                </a:solidFill>
                <a:latin typeface="Calibri"/>
                <a:ea typeface="Calibri"/>
                <a:cs typeface="Calibri"/>
                <a:sym typeface="Calibri"/>
              </a:rPr>
              <a:t>Accuracy of </a:t>
            </a:r>
            <a:r>
              <a:rPr lang="en-US" sz="3200" b="1" i="1" dirty="0" smtClean="0">
                <a:solidFill>
                  <a:srgbClr val="0000FF"/>
                </a:solidFill>
                <a:latin typeface="Calibri"/>
                <a:ea typeface="Calibri"/>
                <a:cs typeface="Calibri"/>
                <a:sym typeface="Calibri"/>
              </a:rPr>
              <a:t>F</a:t>
            </a:r>
            <a:r>
              <a:rPr lang="en-US" sz="3200" b="1" i="1" baseline="-25000" dirty="0" smtClean="0">
                <a:solidFill>
                  <a:srgbClr val="0000FF"/>
                </a:solidFill>
                <a:latin typeface="Calibri"/>
                <a:ea typeface="Calibri"/>
                <a:cs typeface="Calibri"/>
                <a:sym typeface="Calibri"/>
              </a:rPr>
              <a:t>ST</a:t>
            </a:r>
            <a:r>
              <a:rPr lang="en-US" sz="3200" b="1" dirty="0" smtClean="0">
                <a:solidFill>
                  <a:srgbClr val="0000FF"/>
                </a:solidFill>
                <a:latin typeface="Calibri"/>
                <a:ea typeface="Calibri"/>
                <a:cs typeface="Calibri"/>
                <a:sym typeface="Calibri"/>
              </a:rPr>
              <a:t> estimation</a:t>
            </a:r>
            <a:endParaRPr lang="en-US" sz="3200" b="1" dirty="0">
              <a:solidFill>
                <a:srgbClr val="0000FF"/>
              </a:solidFill>
              <a:latin typeface="Calibri"/>
              <a:ea typeface="Calibri"/>
              <a:cs typeface="Calibri"/>
              <a:sym typeface="Calibri"/>
            </a:endParaRPr>
          </a:p>
        </p:txBody>
      </p:sp>
      <p:pic>
        <p:nvPicPr>
          <p:cNvPr id="2" name="Picture 1" descr="Screen Shot 2016-03-01 at 10.13.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326" y="586018"/>
            <a:ext cx="6283688" cy="6028451"/>
          </a:xfrm>
          <a:prstGeom prst="rect">
            <a:avLst/>
          </a:prstGeom>
        </p:spPr>
      </p:pic>
      <p:sp>
        <p:nvSpPr>
          <p:cNvPr id="5" name="TextBox 4"/>
          <p:cNvSpPr txBox="1"/>
          <p:nvPr/>
        </p:nvSpPr>
        <p:spPr>
          <a:xfrm>
            <a:off x="226154" y="6453565"/>
            <a:ext cx="4019049" cy="369332"/>
          </a:xfrm>
          <a:prstGeom prst="rect">
            <a:avLst/>
          </a:prstGeom>
          <a:noFill/>
        </p:spPr>
        <p:txBody>
          <a:bodyPr wrap="none" rtlCol="0">
            <a:spAutoFit/>
          </a:bodyPr>
          <a:lstStyle/>
          <a:p>
            <a:r>
              <a:rPr lang="en-US" dirty="0" smtClean="0"/>
              <a:t>https://</a:t>
            </a:r>
            <a:r>
              <a:rPr lang="en-US" dirty="0" err="1" smtClean="0"/>
              <a:t>github.com</a:t>
            </a:r>
            <a:r>
              <a:rPr lang="en-US" dirty="0" smtClean="0"/>
              <a:t>/</a:t>
            </a:r>
            <a:r>
              <a:rPr lang="en-US" dirty="0" err="1" smtClean="0"/>
              <a:t>mfumagalli</a:t>
            </a:r>
            <a:r>
              <a:rPr lang="en-US" dirty="0" smtClean="0"/>
              <a:t>/</a:t>
            </a:r>
            <a:r>
              <a:rPr lang="en-US" dirty="0" err="1" smtClean="0"/>
              <a:t>ngsTools</a:t>
            </a:r>
            <a:endParaRPr lang="en-US" dirty="0"/>
          </a:p>
        </p:txBody>
      </p:sp>
      <p:sp>
        <p:nvSpPr>
          <p:cNvPr id="6" name="TextBox 5"/>
          <p:cNvSpPr txBox="1"/>
          <p:nvPr/>
        </p:nvSpPr>
        <p:spPr>
          <a:xfrm>
            <a:off x="6778248" y="6531530"/>
            <a:ext cx="2365752" cy="307777"/>
          </a:xfrm>
          <a:prstGeom prst="rect">
            <a:avLst/>
          </a:prstGeom>
          <a:noFill/>
        </p:spPr>
        <p:txBody>
          <a:bodyPr wrap="none" rtlCol="0">
            <a:spAutoFit/>
          </a:bodyPr>
          <a:lstStyle/>
          <a:p>
            <a:r>
              <a:rPr lang="en-US" sz="1400" dirty="0" err="1" smtClean="0"/>
              <a:t>Fumagalli</a:t>
            </a:r>
            <a:r>
              <a:rPr lang="en-US" sz="1400" dirty="0" smtClean="0"/>
              <a:t> et al. Genetics 2013</a:t>
            </a:r>
            <a:endParaRPr lang="en-US" sz="1400" dirty="0"/>
          </a:p>
        </p:txBody>
      </p:sp>
    </p:spTree>
    <p:extLst>
      <p:ext uri="{BB962C8B-B14F-4D97-AF65-F5344CB8AC3E}">
        <p14:creationId xmlns:p14="http://schemas.microsoft.com/office/powerpoint/2010/main" val="114608983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28" name="TextBox 27"/>
          <p:cNvSpPr txBox="1"/>
          <p:nvPr/>
        </p:nvSpPr>
        <p:spPr>
          <a:xfrm>
            <a:off x="283488" y="4536615"/>
            <a:ext cx="6635150" cy="2554545"/>
          </a:xfrm>
          <a:prstGeom prst="rect">
            <a:avLst/>
          </a:prstGeom>
          <a:noFill/>
        </p:spPr>
        <p:txBody>
          <a:bodyPr wrap="none" rtlCol="0">
            <a:spAutoFit/>
          </a:bodyPr>
          <a:lstStyle/>
          <a:p>
            <a:r>
              <a:rPr lang="en-US" sz="2000" dirty="0" smtClean="0"/>
              <a:t>Got issues?</a:t>
            </a:r>
          </a:p>
          <a:p>
            <a:pPr marL="342900" indent="-342900">
              <a:buFontTx/>
              <a:buChar char="-"/>
            </a:pPr>
            <a:r>
              <a:rPr lang="en-US" sz="2000" dirty="0" smtClean="0"/>
              <a:t>No reference panel information (no imputation/validation)</a:t>
            </a:r>
          </a:p>
          <a:p>
            <a:pPr marL="342900" indent="-342900">
              <a:buFontTx/>
              <a:buChar char="-"/>
            </a:pPr>
            <a:r>
              <a:rPr lang="en-US" sz="2000" dirty="0" smtClean="0"/>
              <a:t>No reference sequence (lower </a:t>
            </a:r>
            <a:r>
              <a:rPr lang="en-US" sz="2000" dirty="0" err="1" smtClean="0"/>
              <a:t>mappability</a:t>
            </a:r>
            <a:r>
              <a:rPr lang="en-US" sz="2000" dirty="0" smtClean="0"/>
              <a:t>?)</a:t>
            </a:r>
          </a:p>
          <a:p>
            <a:pPr marL="342900" indent="-342900">
              <a:buFontTx/>
              <a:buChar char="-"/>
            </a:pPr>
            <a:r>
              <a:rPr lang="en-US" sz="2000" dirty="0" smtClean="0"/>
              <a:t>No HWE assumption (inbred)</a:t>
            </a:r>
          </a:p>
          <a:p>
            <a:pPr marL="342900" indent="-342900">
              <a:buFontTx/>
              <a:buChar char="-"/>
            </a:pPr>
            <a:r>
              <a:rPr lang="en-US" sz="2000" dirty="0" smtClean="0"/>
              <a:t>Hyper/</a:t>
            </a:r>
            <a:r>
              <a:rPr lang="en-US" sz="2000" dirty="0" err="1" smtClean="0"/>
              <a:t>Hypovariability</a:t>
            </a:r>
            <a:r>
              <a:rPr lang="en-US" sz="2000" dirty="0" smtClean="0"/>
              <a:t> or polyploidy or huge genome</a:t>
            </a:r>
          </a:p>
          <a:p>
            <a:pPr marL="342900" indent="-342900">
              <a:buFontTx/>
              <a:buChar char="-"/>
            </a:pPr>
            <a:r>
              <a:rPr lang="en-US" sz="2000" dirty="0" smtClean="0"/>
              <a:t>No money (?)</a:t>
            </a:r>
          </a:p>
          <a:p>
            <a:pPr marL="342900" indent="-342900">
              <a:buFontTx/>
              <a:buChar char="-"/>
            </a:pPr>
            <a:r>
              <a:rPr lang="is-IS" sz="2000" dirty="0" smtClean="0"/>
              <a:t>…</a:t>
            </a:r>
            <a:endParaRPr lang="en-US" sz="2000" dirty="0" smtClean="0"/>
          </a:p>
          <a:p>
            <a:pPr marL="342900" indent="-342900">
              <a:buFontTx/>
              <a:buChar char="-"/>
            </a:pPr>
            <a:endParaRPr lang="en-US" sz="2000" dirty="0"/>
          </a:p>
        </p:txBody>
      </p:sp>
    </p:spTree>
    <p:extLst>
      <p:ext uri="{BB962C8B-B14F-4D97-AF65-F5344CB8AC3E}">
        <p14:creationId xmlns:p14="http://schemas.microsoft.com/office/powerpoint/2010/main" val="33991935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noChangeAspect="1"/>
          </p:cNvGrpSpPr>
          <p:nvPr/>
        </p:nvGrpSpPr>
        <p:grpSpPr>
          <a:xfrm>
            <a:off x="839666" y="1757173"/>
            <a:ext cx="7275549" cy="3823649"/>
            <a:chOff x="116963" y="889000"/>
            <a:chExt cx="9666104" cy="5080000"/>
          </a:xfrm>
        </p:grpSpPr>
        <p:pic>
          <p:nvPicPr>
            <p:cNvPr id="4" name="Picture 3" descr="F1_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63" y="889000"/>
              <a:ext cx="3429000" cy="5080000"/>
            </a:xfrm>
            <a:prstGeom prst="rect">
              <a:avLst/>
            </a:prstGeom>
          </p:spPr>
        </p:pic>
        <p:pic>
          <p:nvPicPr>
            <p:cNvPr id="5" name="Picture 4" descr="F1_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1910" y="889000"/>
              <a:ext cx="3429000" cy="5080000"/>
            </a:xfrm>
            <a:prstGeom prst="rect">
              <a:avLst/>
            </a:prstGeom>
          </p:spPr>
        </p:pic>
        <p:pic>
          <p:nvPicPr>
            <p:cNvPr id="6" name="Picture 5" descr="F1_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4067" y="889000"/>
              <a:ext cx="3429000" cy="5080000"/>
            </a:xfrm>
            <a:prstGeom prst="rect">
              <a:avLst/>
            </a:prstGeom>
          </p:spPr>
        </p:pic>
      </p:grpSp>
      <p:sp>
        <p:nvSpPr>
          <p:cNvPr id="9" name="Title 1"/>
          <p:cNvSpPr txBox="1">
            <a:spLocks/>
          </p:cNvSpPr>
          <p:nvPr/>
        </p:nvSpPr>
        <p:spPr>
          <a:xfrm>
            <a:off x="609600" y="276630"/>
            <a:ext cx="8229600" cy="1143000"/>
          </a:xfrm>
          <a:prstGeom prst="rect">
            <a:avLst/>
          </a:prstGeom>
        </p:spPr>
        <p:txBody>
          <a:bodyPr vert="horz" lIns="91440" tIns="45720" rIns="91440" bIns="45720" rtlCol="0" anchor="ctr">
            <a:normAutofit fontScale="9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00FF"/>
                </a:solidFill>
                <a:cs typeface="Calibri"/>
              </a:rPr>
              <a:t>Detecting selection from </a:t>
            </a:r>
            <a:r>
              <a:rPr lang="en-US" u="sng" dirty="0" smtClean="0">
                <a:solidFill>
                  <a:srgbClr val="0000FF"/>
                </a:solidFill>
                <a:cs typeface="Calibri"/>
              </a:rPr>
              <a:t>low-depth </a:t>
            </a:r>
            <a:r>
              <a:rPr lang="en-US" dirty="0" smtClean="0">
                <a:solidFill>
                  <a:srgbClr val="0000FF"/>
                </a:solidFill>
                <a:cs typeface="Calibri"/>
              </a:rPr>
              <a:t>sequencing data</a:t>
            </a:r>
            <a:endParaRPr lang="en-US" dirty="0"/>
          </a:p>
        </p:txBody>
      </p:sp>
      <p:cxnSp>
        <p:nvCxnSpPr>
          <p:cNvPr id="15" name="Straight Connector 14"/>
          <p:cNvCxnSpPr/>
          <p:nvPr/>
        </p:nvCxnSpPr>
        <p:spPr>
          <a:xfrm>
            <a:off x="2105334" y="5385694"/>
            <a:ext cx="952413" cy="0"/>
          </a:xfrm>
          <a:prstGeom prst="line">
            <a:avLst/>
          </a:prstGeom>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04826" y="5367304"/>
            <a:ext cx="1580781" cy="338554"/>
          </a:xfrm>
          <a:prstGeom prst="rect">
            <a:avLst/>
          </a:prstGeom>
          <a:noFill/>
        </p:spPr>
        <p:txBody>
          <a:bodyPr wrap="none" rtlCol="0">
            <a:spAutoFit/>
          </a:bodyPr>
          <a:lstStyle/>
          <a:p>
            <a:r>
              <a:rPr lang="en-US" sz="1600" dirty="0" smtClean="0"/>
              <a:t>Genotype calling</a:t>
            </a:r>
            <a:endParaRPr lang="en-US" sz="1600" dirty="0"/>
          </a:p>
        </p:txBody>
      </p:sp>
      <p:sp>
        <p:nvSpPr>
          <p:cNvPr id="17" name="TextBox 16"/>
          <p:cNvSpPr txBox="1"/>
          <p:nvPr/>
        </p:nvSpPr>
        <p:spPr>
          <a:xfrm>
            <a:off x="270363" y="5902802"/>
            <a:ext cx="8637493" cy="707886"/>
          </a:xfrm>
          <a:prstGeom prst="rect">
            <a:avLst/>
          </a:prstGeom>
          <a:noFill/>
        </p:spPr>
        <p:txBody>
          <a:bodyPr wrap="square" rtlCol="0">
            <a:spAutoFit/>
          </a:bodyPr>
          <a:lstStyle/>
          <a:p>
            <a:r>
              <a:rPr lang="en-US" sz="2000" dirty="0" smtClean="0"/>
              <a:t>Probabilistic </a:t>
            </a:r>
            <a:r>
              <a:rPr lang="en-US" sz="2000" dirty="0"/>
              <a:t>e</a:t>
            </a:r>
            <a:r>
              <a:rPr lang="en-US" sz="2000" dirty="0" smtClean="0"/>
              <a:t>stimation of population differentiation outperforms methods based on genotype calling at low depth</a:t>
            </a:r>
            <a:endParaRPr lang="en-US" sz="2000" dirty="0"/>
          </a:p>
        </p:txBody>
      </p:sp>
      <p:cxnSp>
        <p:nvCxnSpPr>
          <p:cNvPr id="10" name="Straight Connector 9"/>
          <p:cNvCxnSpPr/>
          <p:nvPr/>
        </p:nvCxnSpPr>
        <p:spPr>
          <a:xfrm flipV="1">
            <a:off x="2113410" y="5132182"/>
            <a:ext cx="0" cy="2535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3051133" y="5132182"/>
            <a:ext cx="0" cy="253512"/>
          </a:xfrm>
          <a:prstGeom prst="line">
            <a:avLst/>
          </a:prstGeom>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430996" y="6441411"/>
            <a:ext cx="2476860" cy="338554"/>
          </a:xfrm>
          <a:prstGeom prst="rect">
            <a:avLst/>
          </a:prstGeom>
          <a:noFill/>
        </p:spPr>
        <p:txBody>
          <a:bodyPr wrap="none" rtlCol="0">
            <a:spAutoFit/>
          </a:bodyPr>
          <a:lstStyle/>
          <a:p>
            <a:r>
              <a:rPr lang="en-US" sz="1600" dirty="0" err="1" smtClean="0">
                <a:latin typeface="Calibri"/>
                <a:cs typeface="Calibri"/>
              </a:rPr>
              <a:t>Ousby</a:t>
            </a:r>
            <a:r>
              <a:rPr lang="en-US" sz="1600" dirty="0" smtClean="0">
                <a:latin typeface="Calibri"/>
                <a:cs typeface="Calibri"/>
              </a:rPr>
              <a:t> et al. in preparation</a:t>
            </a:r>
            <a:endParaRPr lang="en-US" sz="1600" dirty="0">
              <a:latin typeface="Calibri"/>
              <a:cs typeface="Calibri"/>
            </a:endParaRPr>
          </a:p>
        </p:txBody>
      </p:sp>
    </p:spTree>
    <p:extLst>
      <p:ext uri="{BB962C8B-B14F-4D97-AF65-F5344CB8AC3E}">
        <p14:creationId xmlns:p14="http://schemas.microsoft.com/office/powerpoint/2010/main" val="3971018997"/>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457200" y="4370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Effect of errors on SFS </a:t>
            </a:r>
          </a:p>
        </p:txBody>
      </p:sp>
      <p:pic>
        <p:nvPicPr>
          <p:cNvPr id="277" name="Shape 277"/>
          <p:cNvPicPr preferRelativeResize="0"/>
          <p:nvPr/>
        </p:nvPicPr>
        <p:blipFill rotWithShape="1">
          <a:blip r:embed="rId3">
            <a:alphaModFix/>
          </a:blip>
          <a:srcRect/>
          <a:stretch/>
        </p:blipFill>
        <p:spPr>
          <a:xfrm>
            <a:off x="1708916" y="1186708"/>
            <a:ext cx="5652318" cy="5514456"/>
          </a:xfrm>
          <a:prstGeom prst="rect">
            <a:avLst/>
          </a:prstGeom>
          <a:noFill/>
          <a:ln>
            <a:noFill/>
          </a:ln>
        </p:spPr>
      </p:pic>
      <p:sp>
        <p:nvSpPr>
          <p:cNvPr id="2" name="TextBox 1"/>
          <p:cNvSpPr txBox="1"/>
          <p:nvPr/>
        </p:nvSpPr>
        <p:spPr>
          <a:xfrm>
            <a:off x="7159101" y="1606965"/>
            <a:ext cx="404265" cy="307777"/>
          </a:xfrm>
          <a:prstGeom prst="rect">
            <a:avLst/>
          </a:prstGeom>
          <a:noFill/>
        </p:spPr>
        <p:txBody>
          <a:bodyPr wrap="none" rtlCol="0">
            <a:spAutoFit/>
          </a:bodyPr>
          <a:lstStyle/>
          <a:p>
            <a:r>
              <a:rPr lang="en-US" dirty="0" smtClean="0"/>
              <a:t>5X</a:t>
            </a:r>
            <a:endParaRPr lang="en-US" dirty="0"/>
          </a:p>
        </p:txBody>
      </p:sp>
      <p:sp>
        <p:nvSpPr>
          <p:cNvPr id="5" name="TextBox 4"/>
          <p:cNvSpPr txBox="1"/>
          <p:nvPr/>
        </p:nvSpPr>
        <p:spPr>
          <a:xfrm>
            <a:off x="6009117" y="2118827"/>
            <a:ext cx="2000893" cy="307777"/>
          </a:xfrm>
          <a:prstGeom prst="rect">
            <a:avLst/>
          </a:prstGeom>
          <a:noFill/>
        </p:spPr>
        <p:txBody>
          <a:bodyPr wrap="none" rtlCol="0">
            <a:spAutoFit/>
          </a:bodyPr>
          <a:lstStyle/>
          <a:p>
            <a:r>
              <a:rPr lang="en-US" dirty="0" smtClean="0"/>
              <a:t>From called genotypes</a:t>
            </a:r>
            <a:endParaRPr lang="en-US" dirty="0"/>
          </a:p>
        </p:txBody>
      </p:sp>
      <p:sp>
        <p:nvSpPr>
          <p:cNvPr id="6" name="TextBox 5"/>
          <p:cNvSpPr txBox="1"/>
          <p:nvPr/>
        </p:nvSpPr>
        <p:spPr>
          <a:xfrm>
            <a:off x="7249055" y="6478406"/>
            <a:ext cx="1894945" cy="369332"/>
          </a:xfrm>
          <a:prstGeom prst="rect">
            <a:avLst/>
          </a:prstGeom>
          <a:noFill/>
        </p:spPr>
        <p:txBody>
          <a:bodyPr wrap="none" rtlCol="0">
            <a:spAutoFit/>
          </a:bodyPr>
          <a:lstStyle/>
          <a:p>
            <a:r>
              <a:rPr lang="en-US" dirty="0" smtClean="0"/>
              <a:t>Slide by R. Nielsen</a:t>
            </a:r>
            <a:endParaRPr lang="en-US" dirty="0"/>
          </a:p>
        </p:txBody>
      </p:sp>
    </p:spTree>
    <p:extLst>
      <p:ext uri="{BB962C8B-B14F-4D97-AF65-F5344CB8AC3E}">
        <p14:creationId xmlns:p14="http://schemas.microsoft.com/office/powerpoint/2010/main" val="29055448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457200" y="43707"/>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Effect of errors on SFS </a:t>
            </a:r>
          </a:p>
        </p:txBody>
      </p:sp>
      <p:pic>
        <p:nvPicPr>
          <p:cNvPr id="283" name="Shape 283"/>
          <p:cNvPicPr preferRelativeResize="0"/>
          <p:nvPr/>
        </p:nvPicPr>
        <p:blipFill rotWithShape="1">
          <a:blip r:embed="rId3">
            <a:alphaModFix/>
          </a:blip>
          <a:srcRect/>
          <a:stretch/>
        </p:blipFill>
        <p:spPr>
          <a:xfrm>
            <a:off x="1651000" y="1928642"/>
            <a:ext cx="5829298" cy="4038598"/>
          </a:xfrm>
          <a:prstGeom prst="rect">
            <a:avLst/>
          </a:prstGeom>
          <a:noFill/>
          <a:ln>
            <a:noFill/>
          </a:ln>
        </p:spPr>
      </p:pic>
      <p:sp>
        <p:nvSpPr>
          <p:cNvPr id="284" name="Shape 284"/>
          <p:cNvSpPr txBox="1"/>
          <p:nvPr/>
        </p:nvSpPr>
        <p:spPr>
          <a:xfrm>
            <a:off x="593793" y="1107516"/>
            <a:ext cx="8093007" cy="569386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800" b="0" i="0" u="none" strike="noStrike" cap="none" baseline="0">
                <a:solidFill>
                  <a:schemeClr val="dk1"/>
                </a:solidFill>
                <a:latin typeface="Calibri"/>
                <a:ea typeface="Calibri"/>
                <a:cs typeface="Calibri"/>
                <a:sym typeface="Calibri"/>
                <a:rtl val="0"/>
              </a:rPr>
              <a:t>Using an ad hoc fixed cutoff for SNP calling…</a:t>
            </a: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rgbClr val="000000"/>
              </a:buClr>
              <a:buFont typeface="Arial"/>
              <a:buNone/>
            </a:pPr>
            <a:endParaRPr sz="28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chemeClr val="dk1"/>
              </a:buClr>
              <a:buSzPct val="25000"/>
              <a:buFont typeface="Calibri"/>
              <a:buNone/>
            </a:pPr>
            <a:r>
              <a:rPr lang="en-US" sz="2800" b="0" i="0" u="none" strike="noStrike" cap="none" baseline="0">
                <a:solidFill>
                  <a:schemeClr val="dk1"/>
                </a:solidFill>
                <a:latin typeface="Calibri"/>
                <a:ea typeface="Calibri"/>
                <a:cs typeface="Calibri"/>
                <a:sym typeface="Calibri"/>
                <a:rtl val="0"/>
              </a:rPr>
              <a:t>can never produce unbiased estimates.</a:t>
            </a:r>
          </a:p>
        </p:txBody>
      </p:sp>
      <p:sp>
        <p:nvSpPr>
          <p:cNvPr id="5" name="TextBox 4"/>
          <p:cNvSpPr txBox="1"/>
          <p:nvPr/>
        </p:nvSpPr>
        <p:spPr>
          <a:xfrm>
            <a:off x="7249055" y="6478406"/>
            <a:ext cx="1894945" cy="369332"/>
          </a:xfrm>
          <a:prstGeom prst="rect">
            <a:avLst/>
          </a:prstGeom>
          <a:noFill/>
        </p:spPr>
        <p:txBody>
          <a:bodyPr wrap="none" rtlCol="0">
            <a:spAutoFit/>
          </a:bodyPr>
          <a:lstStyle/>
          <a:p>
            <a:r>
              <a:rPr lang="en-US" dirty="0" smtClean="0"/>
              <a:t>Slide by R. Nielsen</a:t>
            </a:r>
            <a:endParaRPr lang="en-US" dirty="0"/>
          </a:p>
        </p:txBody>
      </p:sp>
    </p:spTree>
    <p:extLst>
      <p:ext uri="{BB962C8B-B14F-4D97-AF65-F5344CB8AC3E}">
        <p14:creationId xmlns:p14="http://schemas.microsoft.com/office/powerpoint/2010/main" val="36385887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457200" y="161925"/>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ML estimation of the SFS</a:t>
            </a:r>
          </a:p>
        </p:txBody>
      </p:sp>
      <p:grpSp>
        <p:nvGrpSpPr>
          <p:cNvPr id="363" name="Shape 363"/>
          <p:cNvGrpSpPr/>
          <p:nvPr/>
        </p:nvGrpSpPr>
        <p:grpSpPr>
          <a:xfrm>
            <a:off x="457198" y="1304925"/>
            <a:ext cx="5443537" cy="4983163"/>
            <a:chOff x="957279" y="1304925"/>
            <a:chExt cx="5443537" cy="4983163"/>
          </a:xfrm>
        </p:grpSpPr>
        <p:pic>
          <p:nvPicPr>
            <p:cNvPr id="364" name="Shape 364"/>
            <p:cNvPicPr preferRelativeResize="0"/>
            <p:nvPr/>
          </p:nvPicPr>
          <p:blipFill rotWithShape="1">
            <a:blip r:embed="rId3">
              <a:alphaModFix/>
            </a:blip>
            <a:srcRect/>
            <a:stretch/>
          </p:blipFill>
          <p:spPr>
            <a:xfrm>
              <a:off x="957279" y="1304925"/>
              <a:ext cx="5364160" cy="4983163"/>
            </a:xfrm>
            <a:prstGeom prst="rect">
              <a:avLst/>
            </a:prstGeom>
            <a:noFill/>
            <a:ln w="28575" cap="flat">
              <a:solidFill>
                <a:srgbClr val="17365D"/>
              </a:solidFill>
              <a:prstDash val="solid"/>
              <a:miter/>
              <a:headEnd type="none" w="med" len="med"/>
              <a:tailEnd type="none" w="med" len="med"/>
            </a:ln>
          </p:spPr>
        </p:pic>
        <p:sp>
          <p:nvSpPr>
            <p:cNvPr id="365" name="Shape 365"/>
            <p:cNvSpPr/>
            <p:nvPr/>
          </p:nvSpPr>
          <p:spPr>
            <a:xfrm>
              <a:off x="2324116" y="1422400"/>
              <a:ext cx="2717799" cy="304798"/>
            </a:xfrm>
            <a:prstGeom prst="rect">
              <a:avLst/>
            </a:prstGeom>
            <a:solidFill>
              <a:schemeClr val="lt1"/>
            </a:solidFill>
            <a:ln w="9525" cap="flat">
              <a:solidFill>
                <a:schemeClr val="lt1"/>
              </a:solidFill>
              <a:prstDash val="solid"/>
              <a:miter/>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Font typeface="Arial"/>
                <a:buNone/>
              </a:pPr>
              <a:endParaRPr sz="1800" b="0" i="0" u="none" strike="noStrike" cap="none" baseline="0">
                <a:solidFill>
                  <a:schemeClr val="dk1"/>
                </a:solidFill>
                <a:latin typeface="Calibri"/>
                <a:ea typeface="Calibri"/>
                <a:cs typeface="Calibri"/>
                <a:sym typeface="Calibri"/>
                <a:rtl val="0"/>
              </a:endParaRPr>
            </a:p>
          </p:txBody>
        </p:sp>
        <p:sp>
          <p:nvSpPr>
            <p:cNvPr id="366" name="Shape 366"/>
            <p:cNvSpPr txBox="1"/>
            <p:nvPr/>
          </p:nvSpPr>
          <p:spPr>
            <a:xfrm>
              <a:off x="3467117" y="1803400"/>
              <a:ext cx="2933700" cy="119221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4D4D4D"/>
                </a:buClr>
                <a:buSzPct val="150000"/>
                <a:buFont typeface="Noto Symbol"/>
                <a:buChar char="▪"/>
              </a:pPr>
              <a:r>
                <a:rPr lang="en-US" sz="1800" b="0" i="0" u="none" strike="noStrike" cap="none" baseline="0">
                  <a:solidFill>
                    <a:srgbClr val="000000"/>
                  </a:solidFill>
                  <a:latin typeface="Calibri"/>
                  <a:ea typeface="Calibri"/>
                  <a:cs typeface="Calibri"/>
                  <a:sym typeface="Calibri"/>
                  <a:rtl val="0"/>
                </a:rPr>
                <a:t>TRUE</a:t>
              </a:r>
            </a:p>
            <a:p>
              <a:pPr marL="0" marR="0" lvl="0" indent="0" algn="l" rtl="0">
                <a:lnSpc>
                  <a:spcPct val="100000"/>
                </a:lnSpc>
                <a:spcBef>
                  <a:spcPts val="900"/>
                </a:spcBef>
                <a:spcAft>
                  <a:spcPts val="0"/>
                </a:spcAft>
                <a:buClr>
                  <a:srgbClr val="969696"/>
                </a:buClr>
                <a:buSzPct val="150000"/>
                <a:buFont typeface="Noto Symbol"/>
                <a:buChar char="▪"/>
              </a:pPr>
              <a:r>
                <a:rPr lang="en-US" sz="1800" b="0" i="0" u="none" strike="noStrike" cap="none" baseline="0">
                  <a:solidFill>
                    <a:srgbClr val="000000"/>
                  </a:solidFill>
                  <a:latin typeface="Calibri"/>
                  <a:ea typeface="Calibri"/>
                  <a:cs typeface="Calibri"/>
                  <a:sym typeface="Calibri"/>
                  <a:rtl val="0"/>
                </a:rPr>
                <a:t>MLE</a:t>
              </a:r>
            </a:p>
            <a:p>
              <a:pPr marL="0" marR="0" lvl="0" indent="0" algn="l" rtl="0">
                <a:lnSpc>
                  <a:spcPct val="100000"/>
                </a:lnSpc>
                <a:spcBef>
                  <a:spcPts val="900"/>
                </a:spcBef>
                <a:spcAft>
                  <a:spcPts val="0"/>
                </a:spcAft>
                <a:buClr>
                  <a:srgbClr val="DDDDDD"/>
                </a:buClr>
                <a:buSzPct val="150000"/>
                <a:buFont typeface="Noto Symbol"/>
                <a:buChar char="▪"/>
              </a:pPr>
              <a:r>
                <a:rPr lang="en-US" sz="1800" b="0" i="0" u="none" strike="noStrike" cap="none" baseline="0">
                  <a:solidFill>
                    <a:srgbClr val="000000"/>
                  </a:solidFill>
                  <a:latin typeface="Calibri"/>
                  <a:ea typeface="Calibri"/>
                  <a:cs typeface="Calibri"/>
                  <a:sym typeface="Calibri"/>
                  <a:rtl val="0"/>
                </a:rPr>
                <a:t>MLE, 6 regions combined</a:t>
              </a:r>
            </a:p>
          </p:txBody>
        </p:sp>
      </p:grpSp>
      <p:sp>
        <p:nvSpPr>
          <p:cNvPr id="367" name="Shape 367"/>
          <p:cNvSpPr txBox="1"/>
          <p:nvPr/>
        </p:nvSpPr>
        <p:spPr>
          <a:xfrm>
            <a:off x="6214532" y="1304925"/>
            <a:ext cx="2658532" cy="1938991"/>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tl val="0"/>
              </a:rPr>
              <a:t>Simulated 30Mb</a:t>
            </a:r>
          </a:p>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tl val="0"/>
              </a:rPr>
              <a:t>Error rate of 0.3%</a:t>
            </a:r>
          </a:p>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tl val="0"/>
              </a:rPr>
              <a:t>Mean depth of 5X</a:t>
            </a:r>
          </a:p>
          <a:p>
            <a:pPr marL="0" marR="0" lvl="0" indent="0" algn="l" rtl="0">
              <a:lnSpc>
                <a:spcPct val="100000"/>
              </a:lnSpc>
              <a:spcBef>
                <a:spcPts val="0"/>
              </a:spcBef>
              <a:spcAft>
                <a:spcPts val="0"/>
              </a:spcAft>
              <a:buClr>
                <a:srgbClr val="000000"/>
              </a:buClr>
              <a:buFont typeface="Arial"/>
              <a:buNone/>
            </a:pPr>
            <a:endParaRPr sz="2400" b="0" i="0" u="none" strike="noStrike" cap="none" baseline="0">
              <a:solidFill>
                <a:schemeClr val="dk1"/>
              </a:solidFill>
              <a:latin typeface="Calibri"/>
              <a:ea typeface="Calibri"/>
              <a:cs typeface="Calibri"/>
              <a:sym typeface="Calibri"/>
              <a:rtl val="0"/>
            </a:endParaRPr>
          </a:p>
          <a:p>
            <a:pPr marL="0" marR="0" lvl="0" indent="0" algn="l" rtl="0">
              <a:lnSpc>
                <a:spcPct val="100000"/>
              </a:lnSpc>
              <a:spcBef>
                <a:spcPts val="0"/>
              </a:spcBef>
              <a:spcAft>
                <a:spcPts val="0"/>
              </a:spcAft>
              <a:buClr>
                <a:schemeClr val="dk1"/>
              </a:buClr>
              <a:buSzPct val="25000"/>
              <a:buFont typeface="Calibri"/>
              <a:buNone/>
            </a:pPr>
            <a:r>
              <a:rPr lang="en-US" sz="2400" b="0" i="0" u="none" strike="noStrike" cap="none" baseline="0">
                <a:solidFill>
                  <a:schemeClr val="dk1"/>
                </a:solidFill>
                <a:latin typeface="Calibri"/>
                <a:ea typeface="Calibri"/>
                <a:cs typeface="Calibri"/>
                <a:sym typeface="Calibri"/>
                <a:rtl val="0"/>
              </a:rPr>
              <a:t>Mean depth of 1X:</a:t>
            </a:r>
          </a:p>
        </p:txBody>
      </p:sp>
      <p:pic>
        <p:nvPicPr>
          <p:cNvPr id="368" name="Shape 368"/>
          <p:cNvPicPr preferRelativeResize="0"/>
          <p:nvPr/>
        </p:nvPicPr>
        <p:blipFill rotWithShape="1">
          <a:blip r:embed="rId4">
            <a:alphaModFix/>
          </a:blip>
          <a:srcRect/>
          <a:stretch/>
        </p:blipFill>
        <p:spPr>
          <a:xfrm>
            <a:off x="5900737" y="3243916"/>
            <a:ext cx="3053079" cy="2550159"/>
          </a:xfrm>
          <a:prstGeom prst="rect">
            <a:avLst/>
          </a:prstGeom>
          <a:noFill/>
          <a:ln>
            <a:noFill/>
          </a:ln>
        </p:spPr>
      </p:pic>
      <p:sp>
        <p:nvSpPr>
          <p:cNvPr id="9" name="TextBox 8"/>
          <p:cNvSpPr txBox="1"/>
          <p:nvPr/>
        </p:nvSpPr>
        <p:spPr>
          <a:xfrm>
            <a:off x="7249055" y="6478406"/>
            <a:ext cx="1894945" cy="369332"/>
          </a:xfrm>
          <a:prstGeom prst="rect">
            <a:avLst/>
          </a:prstGeom>
          <a:noFill/>
        </p:spPr>
        <p:txBody>
          <a:bodyPr wrap="none" rtlCol="0">
            <a:spAutoFit/>
          </a:bodyPr>
          <a:lstStyle/>
          <a:p>
            <a:r>
              <a:rPr lang="en-US" dirty="0" smtClean="0"/>
              <a:t>Slide by R. Nielsen</a:t>
            </a:r>
            <a:endParaRPr lang="en-US" dirty="0"/>
          </a:p>
        </p:txBody>
      </p:sp>
    </p:spTree>
    <p:extLst>
      <p:ext uri="{BB962C8B-B14F-4D97-AF65-F5344CB8AC3E}">
        <p14:creationId xmlns:p14="http://schemas.microsoft.com/office/powerpoint/2010/main" val="13849726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37" name="Shape 96"/>
          <p:cNvSpPr/>
          <p:nvPr/>
        </p:nvSpPr>
        <p:spPr>
          <a:xfrm>
            <a:off x="1468158" y="3973618"/>
            <a:ext cx="5431679" cy="2496382"/>
          </a:xfrm>
          <a:prstGeom prst="ellipse">
            <a:avLst/>
          </a:prstGeom>
          <a:solidFill>
            <a:srgbClr val="FCE5CD"/>
          </a:solid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28" name="Multiply 27"/>
          <p:cNvSpPr/>
          <p:nvPr/>
        </p:nvSpPr>
        <p:spPr>
          <a:xfrm>
            <a:off x="2400996" y="2221698"/>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2763951" y="253946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4511969" y="2521023"/>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6188717" y="253738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7454519" y="4465441"/>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Bent Arrow 4"/>
          <p:cNvSpPr/>
          <p:nvPr/>
        </p:nvSpPr>
        <p:spPr>
          <a:xfrm flipV="1">
            <a:off x="2329498" y="4651603"/>
            <a:ext cx="4496727" cy="1031009"/>
          </a:xfrm>
          <a:prstGeom prst="bentArrow">
            <a:avLst>
              <a:gd name="adj1" fmla="val 25000"/>
              <a:gd name="adj2" fmla="val 25000"/>
              <a:gd name="adj3" fmla="val 25000"/>
              <a:gd name="adj4" fmla="val 4926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6" name="TextBox 5"/>
          <p:cNvSpPr txBox="1"/>
          <p:nvPr/>
        </p:nvSpPr>
        <p:spPr>
          <a:xfrm>
            <a:off x="2526842" y="5567526"/>
            <a:ext cx="4034766" cy="369332"/>
          </a:xfrm>
          <a:prstGeom prst="rect">
            <a:avLst/>
          </a:prstGeom>
          <a:noFill/>
        </p:spPr>
        <p:txBody>
          <a:bodyPr wrap="none" rtlCol="0">
            <a:spAutoFit/>
          </a:bodyPr>
          <a:lstStyle/>
          <a:p>
            <a:r>
              <a:rPr lang="en-US" dirty="0" smtClean="0"/>
              <a:t>Avoiding genotype and SNP calling at all?</a:t>
            </a:r>
            <a:endParaRPr lang="en-US" dirty="0"/>
          </a:p>
        </p:txBody>
      </p:sp>
      <p:sp>
        <p:nvSpPr>
          <p:cNvPr id="38" name="Shape 97"/>
          <p:cNvSpPr txBox="1"/>
          <p:nvPr/>
        </p:nvSpPr>
        <p:spPr>
          <a:xfrm>
            <a:off x="3233368" y="4219916"/>
            <a:ext cx="2659500" cy="1009800"/>
          </a:xfrm>
          <a:prstGeom prst="rect">
            <a:avLst/>
          </a:prstGeom>
          <a:noFill/>
          <a:ln>
            <a:noFill/>
          </a:ln>
        </p:spPr>
        <p:txBody>
          <a:bodyPr lIns="91425" tIns="45700" rIns="91425" bIns="45700" anchor="t" anchorCtr="0">
            <a:noAutofit/>
          </a:bodyPr>
          <a:lstStyle/>
          <a:p>
            <a:pPr marL="457200" marR="0" lvl="0" indent="-342900" algn="l" rtl="0">
              <a:lnSpc>
                <a:spcPct val="100000"/>
              </a:lnSpc>
              <a:spcBef>
                <a:spcPts val="0"/>
              </a:spcBef>
              <a:spcAft>
                <a:spcPts val="0"/>
              </a:spcAft>
              <a:buClr>
                <a:schemeClr val="dk1"/>
              </a:buClr>
              <a:buSzPct val="100000"/>
              <a:buFont typeface="Calibri"/>
              <a:buChar char="➔"/>
            </a:pPr>
            <a:r>
              <a:rPr lang="en-US" sz="1800" dirty="0">
                <a:solidFill>
                  <a:schemeClr val="dk1"/>
                </a:solidFill>
                <a:latin typeface="Calibri"/>
                <a:ea typeface="Calibri"/>
                <a:cs typeface="Calibri"/>
                <a:sym typeface="Calibri"/>
              </a:rPr>
              <a:t>ERROR DECREASE</a:t>
            </a:r>
          </a:p>
          <a:p>
            <a:pPr marL="457200" marR="0" lvl="0" indent="-342900" algn="l" rtl="0">
              <a:lnSpc>
                <a:spcPct val="100000"/>
              </a:lnSpc>
              <a:spcBef>
                <a:spcPts val="0"/>
              </a:spcBef>
              <a:spcAft>
                <a:spcPts val="0"/>
              </a:spcAft>
              <a:buClr>
                <a:schemeClr val="dk1"/>
              </a:buClr>
              <a:buSzPct val="100000"/>
              <a:buFont typeface="Calibri"/>
              <a:buChar char="➔"/>
            </a:pPr>
            <a:r>
              <a:rPr lang="en-US" sz="1800" dirty="0">
                <a:solidFill>
                  <a:schemeClr val="dk1"/>
                </a:solidFill>
                <a:latin typeface="Calibri"/>
                <a:ea typeface="Calibri"/>
                <a:cs typeface="Calibri"/>
                <a:sym typeface="Calibri"/>
                <a:rtl val="0"/>
              </a:rPr>
              <a:t>COST DECREASE</a:t>
            </a:r>
          </a:p>
          <a:p>
            <a:pPr marL="457200" marR="0" lvl="0" indent="-342900" algn="l" rtl="0">
              <a:lnSpc>
                <a:spcPct val="100000"/>
              </a:lnSpc>
              <a:spcBef>
                <a:spcPts val="0"/>
              </a:spcBef>
              <a:spcAft>
                <a:spcPts val="0"/>
              </a:spcAft>
              <a:buClr>
                <a:schemeClr val="dk1"/>
              </a:buClr>
              <a:buSzPct val="100000"/>
              <a:buFont typeface="Calibri"/>
              <a:buChar char="➔"/>
            </a:pPr>
            <a:r>
              <a:rPr lang="en-US" sz="1800" dirty="0">
                <a:solidFill>
                  <a:schemeClr val="dk1"/>
                </a:solidFill>
                <a:latin typeface="Calibri"/>
                <a:ea typeface="Calibri"/>
                <a:cs typeface="Calibri"/>
                <a:sym typeface="Calibri"/>
                <a:rtl val="0"/>
              </a:rPr>
              <a:t>FLEXIBILITY</a:t>
            </a:r>
          </a:p>
        </p:txBody>
      </p:sp>
    </p:spTree>
    <p:extLst>
      <p:ext uri="{BB962C8B-B14F-4D97-AF65-F5344CB8AC3E}">
        <p14:creationId xmlns:p14="http://schemas.microsoft.com/office/powerpoint/2010/main" val="8114089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pic>
        <p:nvPicPr>
          <p:cNvPr id="485" name="Shape 485"/>
          <p:cNvPicPr preferRelativeResize="0"/>
          <p:nvPr/>
        </p:nvPicPr>
        <p:blipFill rotWithShape="1">
          <a:blip r:embed="rId3">
            <a:alphaModFix/>
          </a:blip>
          <a:srcRect/>
          <a:stretch/>
        </p:blipFill>
        <p:spPr>
          <a:xfrm>
            <a:off x="193031" y="694266"/>
            <a:ext cx="2054849" cy="2381757"/>
          </a:xfrm>
          <a:prstGeom prst="rect">
            <a:avLst/>
          </a:prstGeom>
          <a:noFill/>
          <a:ln>
            <a:noFill/>
          </a:ln>
        </p:spPr>
      </p:pic>
      <p:pic>
        <p:nvPicPr>
          <p:cNvPr id="486" name="Shape 486"/>
          <p:cNvPicPr preferRelativeResize="0"/>
          <p:nvPr/>
        </p:nvPicPr>
        <p:blipFill rotWithShape="1">
          <a:blip r:embed="rId4">
            <a:alphaModFix/>
          </a:blip>
          <a:srcRect/>
          <a:stretch/>
        </p:blipFill>
        <p:spPr>
          <a:xfrm>
            <a:off x="193031" y="5024302"/>
            <a:ext cx="2298606" cy="1541096"/>
          </a:xfrm>
          <a:prstGeom prst="rect">
            <a:avLst/>
          </a:prstGeom>
          <a:noFill/>
          <a:ln>
            <a:noFill/>
          </a:ln>
        </p:spPr>
      </p:pic>
      <p:pic>
        <p:nvPicPr>
          <p:cNvPr id="487" name="Shape 487"/>
          <p:cNvPicPr preferRelativeResize="0"/>
          <p:nvPr/>
        </p:nvPicPr>
        <p:blipFill rotWithShape="1">
          <a:blip r:embed="rId5">
            <a:alphaModFix/>
          </a:blip>
          <a:srcRect/>
          <a:stretch/>
        </p:blipFill>
        <p:spPr>
          <a:xfrm>
            <a:off x="2653868" y="3076023"/>
            <a:ext cx="2598950" cy="1729483"/>
          </a:xfrm>
          <a:prstGeom prst="rect">
            <a:avLst/>
          </a:prstGeom>
          <a:noFill/>
          <a:ln>
            <a:noFill/>
          </a:ln>
        </p:spPr>
      </p:pic>
      <p:pic>
        <p:nvPicPr>
          <p:cNvPr id="488" name="Shape 488"/>
          <p:cNvPicPr preferRelativeResize="0"/>
          <p:nvPr/>
        </p:nvPicPr>
        <p:blipFill rotWithShape="1">
          <a:blip r:embed="rId6">
            <a:alphaModFix/>
          </a:blip>
          <a:srcRect/>
          <a:stretch/>
        </p:blipFill>
        <p:spPr>
          <a:xfrm>
            <a:off x="2612212" y="1006798"/>
            <a:ext cx="2858338" cy="1899893"/>
          </a:xfrm>
          <a:prstGeom prst="rect">
            <a:avLst/>
          </a:prstGeom>
          <a:noFill/>
          <a:ln>
            <a:noFill/>
          </a:ln>
        </p:spPr>
      </p:pic>
      <p:sp>
        <p:nvSpPr>
          <p:cNvPr id="492" name="Shape 492"/>
          <p:cNvSpPr txBox="1"/>
          <p:nvPr/>
        </p:nvSpPr>
        <p:spPr>
          <a:xfrm>
            <a:off x="4895637" y="5219843"/>
            <a:ext cx="3391185" cy="1345555"/>
          </a:xfrm>
          <a:prstGeom prst="rect">
            <a:avLst/>
          </a:prstGeom>
          <a:noFill/>
          <a:ln w="9525" cap="flat">
            <a:solidFill>
              <a:schemeClr val="dk1"/>
            </a:solidFill>
            <a:prstDash val="solid"/>
            <a:round/>
            <a:headEnd type="none" w="med" len="med"/>
            <a:tailEnd type="none" w="med" len="med"/>
          </a:ln>
        </p:spPr>
        <p:txBody>
          <a:bodyPr lIns="91425" tIns="45700" rIns="91425" bIns="45700" anchor="t" anchorCtr="0">
            <a:noAutofit/>
          </a:bodyPr>
          <a:lstStyle/>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tl val="0"/>
              </a:rPr>
              <a:t>Model and non-model species</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dirty="0">
                <a:solidFill>
                  <a:schemeClr val="dk1"/>
                </a:solidFill>
                <a:latin typeface="Calibri"/>
                <a:ea typeface="Calibri"/>
                <a:cs typeface="Calibri"/>
                <a:sym typeface="Calibri"/>
                <a:rtl val="0"/>
              </a:rPr>
              <a:t>Plants</a:t>
            </a:r>
          </a:p>
          <a:p>
            <a:pPr marL="285750" marR="0" lvl="0" indent="-285750" algn="l" rtl="0">
              <a:lnSpc>
                <a:spcPct val="100000"/>
              </a:lnSpc>
              <a:spcBef>
                <a:spcPts val="0"/>
              </a:spcBef>
              <a:spcAft>
                <a:spcPts val="0"/>
              </a:spcAft>
              <a:buClr>
                <a:schemeClr val="dk1"/>
              </a:buClr>
              <a:buSzPct val="100000"/>
              <a:buFont typeface="Arial"/>
              <a:buChar char="•"/>
            </a:pPr>
            <a:r>
              <a:rPr lang="en-US" sz="1800" b="0" i="0" u="none" strike="noStrike" cap="none" baseline="0" dirty="0" smtClean="0">
                <a:solidFill>
                  <a:schemeClr val="dk1"/>
                </a:solidFill>
                <a:latin typeface="Calibri"/>
                <a:ea typeface="Calibri"/>
                <a:cs typeface="Calibri"/>
                <a:sym typeface="Calibri"/>
                <a:rtl val="0"/>
              </a:rPr>
              <a:t>Ancient </a:t>
            </a:r>
            <a:r>
              <a:rPr lang="en-US" sz="1800" dirty="0" smtClean="0">
                <a:solidFill>
                  <a:schemeClr val="dk1"/>
                </a:solidFill>
                <a:latin typeface="Calibri"/>
                <a:ea typeface="Calibri"/>
                <a:cs typeface="Calibri"/>
                <a:sym typeface="Calibri"/>
              </a:rPr>
              <a:t>genomes</a:t>
            </a:r>
          </a:p>
          <a:p>
            <a:pPr marL="285750" marR="0" lvl="0" indent="-285750" algn="l" rtl="0">
              <a:lnSpc>
                <a:spcPct val="100000"/>
              </a:lnSpc>
              <a:spcBef>
                <a:spcPts val="0"/>
              </a:spcBef>
              <a:spcAft>
                <a:spcPts val="0"/>
              </a:spcAft>
              <a:buClr>
                <a:schemeClr val="dk1"/>
              </a:buClr>
              <a:buSzPct val="100000"/>
              <a:buFont typeface="Arial"/>
              <a:buChar char="•"/>
            </a:pPr>
            <a:r>
              <a:rPr lang="is-IS" sz="1800" b="0" i="0" u="none" strike="noStrike" cap="none" baseline="0" dirty="0" smtClean="0">
                <a:solidFill>
                  <a:schemeClr val="dk1"/>
                </a:solidFill>
                <a:latin typeface="Calibri"/>
                <a:ea typeface="Calibri"/>
                <a:cs typeface="Calibri"/>
                <a:sym typeface="Calibri"/>
                <a:rtl val="0"/>
              </a:rPr>
              <a:t>…</a:t>
            </a:r>
            <a:endParaRPr lang="en-US" sz="1800" b="0" i="0" u="none" strike="noStrike" cap="none" baseline="0" dirty="0">
              <a:solidFill>
                <a:schemeClr val="dk1"/>
              </a:solidFill>
              <a:latin typeface="Calibri"/>
              <a:ea typeface="Calibri"/>
              <a:cs typeface="Calibri"/>
              <a:sym typeface="Calibri"/>
              <a:rtl val="0"/>
            </a:endParaRPr>
          </a:p>
        </p:txBody>
      </p:sp>
      <p:pic>
        <p:nvPicPr>
          <p:cNvPr id="2" name="Picture 1" descr="Gadus_macrocephalus.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0776" y="3429000"/>
            <a:ext cx="1511808" cy="914400"/>
          </a:xfrm>
          <a:prstGeom prst="rect">
            <a:avLst/>
          </a:prstGeom>
        </p:spPr>
      </p:pic>
      <p:sp>
        <p:nvSpPr>
          <p:cNvPr id="16" name="Shape 87"/>
          <p:cNvSpPr txBox="1">
            <a:spLocks/>
          </p:cNvSpPr>
          <p:nvPr/>
        </p:nvSpPr>
        <p:spPr>
          <a:xfrm>
            <a:off x="457200" y="46037"/>
            <a:ext cx="8229600" cy="64822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Font typeface="Calibri"/>
              <a:buNone/>
              <a:defRPr sz="3600" b="1" i="0" u="none" strike="noStrike" cap="none" baseline="0">
                <a:solidFill>
                  <a:schemeClr val="dk1"/>
                </a:solidFill>
                <a:latin typeface="Arial"/>
                <a:ea typeface="Arial"/>
                <a:cs typeface="Arial"/>
                <a:sym typeface="Arial"/>
                <a:rtl val="0"/>
              </a:defRPr>
            </a:lvl1pPr>
            <a:lvl2pPr marR="0" algn="l" rtl="0">
              <a:lnSpc>
                <a:spcPct val="100000"/>
              </a:lnSpc>
              <a:spcBef>
                <a:spcPts val="0"/>
              </a:spcBef>
              <a:spcAft>
                <a:spcPts val="0"/>
              </a:spcAft>
              <a:buClr>
                <a:schemeClr val="dk1"/>
              </a:buClr>
              <a:buSzPct val="100000"/>
              <a:buNone/>
              <a:defRPr sz="3600" b="1" i="0" u="none" strike="noStrike" cap="none" baseline="0">
                <a:solidFill>
                  <a:schemeClr val="dk1"/>
                </a:solidFill>
                <a:latin typeface="Arial"/>
                <a:ea typeface="Arial"/>
                <a:cs typeface="Arial"/>
                <a:sym typeface="Arial"/>
                <a:rtl val="0"/>
              </a:defRPr>
            </a:lvl2pPr>
            <a:lvl3pPr rtl="0">
              <a:spcBef>
                <a:spcPts val="0"/>
              </a:spcBef>
              <a:buClr>
                <a:schemeClr val="dk1"/>
              </a:buClr>
              <a:buSzPct val="100000"/>
              <a:buNone/>
              <a:defRPr sz="3600" b="1">
                <a:solidFill>
                  <a:schemeClr val="dk1"/>
                </a:solidFill>
              </a:defRPr>
            </a:lvl3pPr>
            <a:lvl4pPr rtl="0">
              <a:spcBef>
                <a:spcPts val="0"/>
              </a:spcBef>
              <a:buClr>
                <a:schemeClr val="dk1"/>
              </a:buClr>
              <a:buSzPct val="100000"/>
              <a:buNone/>
              <a:defRPr sz="3600" b="1">
                <a:solidFill>
                  <a:schemeClr val="dk1"/>
                </a:solidFill>
              </a:defRPr>
            </a:lvl4pPr>
            <a:lvl5pPr rtl="0">
              <a:spcBef>
                <a:spcPts val="0"/>
              </a:spcBef>
              <a:buClr>
                <a:schemeClr val="dk1"/>
              </a:buClr>
              <a:buSzPct val="100000"/>
              <a:buNone/>
              <a:defRPr sz="3600" b="1">
                <a:solidFill>
                  <a:schemeClr val="dk1"/>
                </a:solidFill>
              </a:defRPr>
            </a:lvl5pPr>
            <a:lvl6pPr rtl="0">
              <a:spcBef>
                <a:spcPts val="0"/>
              </a:spcBef>
              <a:buClr>
                <a:schemeClr val="dk1"/>
              </a:buClr>
              <a:buSzPct val="100000"/>
              <a:buNone/>
              <a:defRPr sz="3600" b="1">
                <a:solidFill>
                  <a:schemeClr val="dk1"/>
                </a:solidFill>
              </a:defRPr>
            </a:lvl6pPr>
            <a:lvl7pPr rtl="0">
              <a:spcBef>
                <a:spcPts val="0"/>
              </a:spcBef>
              <a:buClr>
                <a:schemeClr val="dk1"/>
              </a:buClr>
              <a:buSzPct val="100000"/>
              <a:buNone/>
              <a:defRPr sz="3600" b="1">
                <a:solidFill>
                  <a:schemeClr val="dk1"/>
                </a:solidFill>
              </a:defRPr>
            </a:lvl7pPr>
            <a:lvl8pPr rtl="0">
              <a:spcBef>
                <a:spcPts val="0"/>
              </a:spcBef>
              <a:buClr>
                <a:schemeClr val="dk1"/>
              </a:buClr>
              <a:buSzPct val="100000"/>
              <a:buNone/>
              <a:defRPr sz="3600" b="1">
                <a:solidFill>
                  <a:schemeClr val="dk1"/>
                </a:solidFill>
              </a:defRPr>
            </a:lvl8pPr>
            <a:lvl9pPr rtl="0">
              <a:spcBef>
                <a:spcPts val="0"/>
              </a:spcBef>
              <a:buClr>
                <a:schemeClr val="dk1"/>
              </a:buClr>
              <a:buSzPct val="100000"/>
              <a:buNone/>
              <a:defRPr sz="3600" b="1">
                <a:solidFill>
                  <a:schemeClr val="dk1"/>
                </a:solidFill>
              </a:defRPr>
            </a:lvl9pPr>
          </a:lstStyle>
          <a:p>
            <a:r>
              <a:rPr lang="en-GB" dirty="0" smtClean="0">
                <a:solidFill>
                  <a:srgbClr val="0000FF"/>
                </a:solidFill>
                <a:latin typeface="Calibri"/>
                <a:cs typeface="Calibri"/>
              </a:rPr>
              <a:t>Applications</a:t>
            </a:r>
            <a:endParaRPr lang="en-GB" dirty="0">
              <a:solidFill>
                <a:srgbClr val="0000FF"/>
              </a:solidFill>
              <a:latin typeface="Calibri"/>
              <a:cs typeface="Calibri"/>
            </a:endParaRPr>
          </a:p>
        </p:txBody>
      </p:sp>
      <p:pic>
        <p:nvPicPr>
          <p:cNvPr id="5" name="Picture 4" descr="download.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0553" y="1006797"/>
            <a:ext cx="1918251" cy="2069225"/>
          </a:xfrm>
          <a:prstGeom prst="rect">
            <a:avLst/>
          </a:prstGeom>
        </p:spPr>
      </p:pic>
      <p:sp>
        <p:nvSpPr>
          <p:cNvPr id="6" name="TextBox 5"/>
          <p:cNvSpPr txBox="1"/>
          <p:nvPr/>
        </p:nvSpPr>
        <p:spPr>
          <a:xfrm>
            <a:off x="3229599" y="5456608"/>
            <a:ext cx="1003371" cy="584776"/>
          </a:xfrm>
          <a:prstGeom prst="rect">
            <a:avLst/>
          </a:prstGeom>
          <a:noFill/>
        </p:spPr>
        <p:txBody>
          <a:bodyPr wrap="square" rtlCol="0">
            <a:spAutoFit/>
          </a:bodyPr>
          <a:lstStyle/>
          <a:p>
            <a:r>
              <a:rPr lang="is-IS" sz="3200" dirty="0" smtClean="0"/>
              <a:t>…</a:t>
            </a:r>
            <a:endParaRPr lang="en-US" sz="3200" dirty="0"/>
          </a:p>
        </p:txBody>
      </p:sp>
      <p:pic>
        <p:nvPicPr>
          <p:cNvPr id="7" name="Picture 6" descr="Lemur_Playing_On_The_Grass_600.jp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86128" y="3219338"/>
            <a:ext cx="2412676" cy="1612472"/>
          </a:xfrm>
          <a:prstGeom prst="rect">
            <a:avLst/>
          </a:prstGeom>
        </p:spPr>
      </p:pic>
    </p:spTree>
    <p:extLst>
      <p:ext uri="{BB962C8B-B14F-4D97-AF65-F5344CB8AC3E}">
        <p14:creationId xmlns:p14="http://schemas.microsoft.com/office/powerpoint/2010/main" val="1777368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Shape 499"/>
          <p:cNvSpPr txBox="1">
            <a:spLocks noGrp="1"/>
          </p:cNvSpPr>
          <p:nvPr>
            <p:ph type="title"/>
          </p:nvPr>
        </p:nvSpPr>
        <p:spPr>
          <a:xfrm>
            <a:off x="457200" y="3704"/>
            <a:ext cx="8229600" cy="11430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tl val="0"/>
              </a:rPr>
              <a:t>Software</a:t>
            </a:r>
          </a:p>
        </p:txBody>
      </p:sp>
      <p:sp>
        <p:nvSpPr>
          <p:cNvPr id="500" name="Shape 500"/>
          <p:cNvSpPr txBox="1">
            <a:spLocks noGrp="1"/>
          </p:cNvSpPr>
          <p:nvPr>
            <p:ph type="body" idx="1"/>
          </p:nvPr>
        </p:nvSpPr>
        <p:spPr>
          <a:xfrm>
            <a:off x="457200" y="1409173"/>
            <a:ext cx="8229600" cy="494082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800" b="0" i="0" u="none" strike="noStrike" cap="none" baseline="0" dirty="0">
                <a:solidFill>
                  <a:schemeClr val="dk1"/>
                </a:solidFill>
                <a:latin typeface="Calibri"/>
                <a:ea typeface="Calibri"/>
                <a:cs typeface="Calibri"/>
                <a:sym typeface="Calibri"/>
                <a:rtl val="0"/>
              </a:rPr>
              <a:t>Such advanced methods have been implemented in several software and utilities, such as:</a:t>
            </a:r>
          </a:p>
          <a:p>
            <a:pPr marL="0" marR="0" lvl="0" indent="0" algn="l" rtl="0">
              <a:lnSpc>
                <a:spcPct val="100000"/>
              </a:lnSpc>
              <a:spcBef>
                <a:spcPts val="560"/>
              </a:spcBef>
              <a:spcAft>
                <a:spcPts val="0"/>
              </a:spcAft>
              <a:buClr>
                <a:schemeClr val="dk1"/>
              </a:buClr>
              <a:buFont typeface="Arial"/>
              <a:buNone/>
            </a:pPr>
            <a:endParaRPr sz="2800" b="0" i="0" u="none" strike="noStrike" cap="none" baseline="0" dirty="0">
              <a:solidFill>
                <a:schemeClr val="dk1"/>
              </a:solidFill>
              <a:latin typeface="Calibri"/>
              <a:ea typeface="Calibri"/>
              <a:cs typeface="Calibri"/>
              <a:sym typeface="Calibri"/>
              <a:rtl val="0"/>
            </a:endParaRPr>
          </a:p>
          <a:p>
            <a:pPr marL="342900" marR="0" lvl="0" indent="-342900" algn="l" rtl="0">
              <a:lnSpc>
                <a:spcPct val="100000"/>
              </a:lnSpc>
              <a:spcBef>
                <a:spcPts val="560"/>
              </a:spcBef>
              <a:spcAft>
                <a:spcPts val="0"/>
              </a:spcAft>
              <a:buClr>
                <a:schemeClr val="dk1"/>
              </a:buClr>
              <a:buSzPct val="100000"/>
              <a:buFont typeface="Arial"/>
              <a:buChar char="•"/>
            </a:pPr>
            <a:r>
              <a:rPr lang="en-US" sz="2800" b="1" i="0" u="none" strike="noStrike" cap="none" baseline="0" dirty="0">
                <a:solidFill>
                  <a:schemeClr val="dk1"/>
                </a:solidFill>
                <a:latin typeface="Calibri"/>
                <a:ea typeface="Calibri"/>
                <a:cs typeface="Calibri"/>
                <a:sym typeface="Calibri"/>
                <a:rtl val="0"/>
              </a:rPr>
              <a:t>ANGSD</a:t>
            </a:r>
            <a:r>
              <a:rPr lang="en-US" sz="2800" b="0" i="0" u="none" strike="noStrike" cap="none" baseline="0" dirty="0">
                <a:solidFill>
                  <a:schemeClr val="dk1"/>
                </a:solidFill>
                <a:latin typeface="Calibri"/>
                <a:ea typeface="Calibri"/>
                <a:cs typeface="Calibri"/>
                <a:sym typeface="Calibri"/>
                <a:rtl val="0"/>
              </a:rPr>
              <a:t> (http://</a:t>
            </a:r>
            <a:r>
              <a:rPr lang="en-US" sz="2800" b="0" i="0" u="none" strike="noStrike" cap="none" baseline="0" dirty="0" err="1">
                <a:solidFill>
                  <a:schemeClr val="dk1"/>
                </a:solidFill>
                <a:latin typeface="Calibri"/>
                <a:ea typeface="Calibri"/>
                <a:cs typeface="Calibri"/>
                <a:sym typeface="Calibri"/>
                <a:rtl val="0"/>
              </a:rPr>
              <a:t>popgen.dk</a:t>
            </a:r>
            <a:r>
              <a:rPr lang="en-US" sz="2800" b="0" i="0" u="none" strike="noStrike" cap="none" baseline="0" dirty="0">
                <a:solidFill>
                  <a:schemeClr val="dk1"/>
                </a:solidFill>
                <a:latin typeface="Calibri"/>
                <a:ea typeface="Calibri"/>
                <a:cs typeface="Calibri"/>
                <a:sym typeface="Calibri"/>
                <a:rtl val="0"/>
              </a:rPr>
              <a:t>/ANGSD)</a:t>
            </a:r>
          </a:p>
          <a:p>
            <a:pPr marL="342900" marR="0" lvl="0" indent="-342900" algn="l" rtl="0">
              <a:lnSpc>
                <a:spcPct val="100000"/>
              </a:lnSpc>
              <a:spcBef>
                <a:spcPts val="560"/>
              </a:spcBef>
              <a:spcAft>
                <a:spcPts val="0"/>
              </a:spcAft>
              <a:buClr>
                <a:schemeClr val="dk1"/>
              </a:buClr>
              <a:buSzPct val="100000"/>
              <a:buFont typeface="Arial"/>
              <a:buChar char="•"/>
            </a:pPr>
            <a:r>
              <a:rPr lang="en-US" sz="2800" b="1" i="0" u="none" strike="noStrike" cap="none" baseline="0" dirty="0" err="1">
                <a:solidFill>
                  <a:schemeClr val="dk1"/>
                </a:solidFill>
                <a:latin typeface="Calibri"/>
                <a:ea typeface="Calibri"/>
                <a:cs typeface="Calibri"/>
                <a:sym typeface="Calibri"/>
                <a:rtl val="0"/>
              </a:rPr>
              <a:t>ngsTools</a:t>
            </a:r>
            <a:r>
              <a:rPr lang="en-US" sz="2800" b="0" i="0" u="none" strike="noStrike" cap="none" baseline="0" dirty="0">
                <a:solidFill>
                  <a:schemeClr val="dk1"/>
                </a:solidFill>
                <a:latin typeface="Calibri"/>
                <a:ea typeface="Calibri"/>
                <a:cs typeface="Calibri"/>
                <a:sym typeface="Calibri"/>
                <a:rtl val="0"/>
              </a:rPr>
              <a:t> (https://</a:t>
            </a:r>
            <a:r>
              <a:rPr lang="en-US" sz="2800" b="0" i="0" u="none" strike="noStrike" cap="none" baseline="0" dirty="0" err="1">
                <a:solidFill>
                  <a:schemeClr val="dk1"/>
                </a:solidFill>
                <a:latin typeface="Calibri"/>
                <a:ea typeface="Calibri"/>
                <a:cs typeface="Calibri"/>
                <a:sym typeface="Calibri"/>
                <a:rtl val="0"/>
              </a:rPr>
              <a:t>github.com</a:t>
            </a:r>
            <a:r>
              <a:rPr lang="en-US" sz="2800" b="0" i="0" u="none" strike="noStrike" cap="none" baseline="0" dirty="0">
                <a:solidFill>
                  <a:schemeClr val="dk1"/>
                </a:solidFill>
                <a:latin typeface="Calibri"/>
                <a:ea typeface="Calibri"/>
                <a:cs typeface="Calibri"/>
                <a:sym typeface="Calibri"/>
                <a:rtl val="0"/>
              </a:rPr>
              <a:t>/</a:t>
            </a:r>
            <a:r>
              <a:rPr lang="en-US" sz="2800" b="0" i="0" u="none" strike="noStrike" cap="none" baseline="0" dirty="0" err="1">
                <a:solidFill>
                  <a:schemeClr val="dk1"/>
                </a:solidFill>
                <a:latin typeface="Calibri"/>
                <a:ea typeface="Calibri"/>
                <a:cs typeface="Calibri"/>
                <a:sym typeface="Calibri"/>
                <a:rtl val="0"/>
              </a:rPr>
              <a:t>mfumagalli</a:t>
            </a:r>
            <a:r>
              <a:rPr lang="en-US" sz="2800" b="0" i="0" u="none" strike="noStrike" cap="none" baseline="0" dirty="0">
                <a:solidFill>
                  <a:schemeClr val="dk1"/>
                </a:solidFill>
                <a:latin typeface="Calibri"/>
                <a:ea typeface="Calibri"/>
                <a:cs typeface="Calibri"/>
                <a:sym typeface="Calibri"/>
                <a:rtl val="0"/>
              </a:rPr>
              <a:t>/</a:t>
            </a:r>
            <a:r>
              <a:rPr lang="en-US" sz="2800" b="0" i="0" u="none" strike="noStrike" cap="none" baseline="0" dirty="0" err="1">
                <a:solidFill>
                  <a:schemeClr val="dk1"/>
                </a:solidFill>
                <a:latin typeface="Calibri"/>
                <a:ea typeface="Calibri"/>
                <a:cs typeface="Calibri"/>
                <a:sym typeface="Calibri"/>
                <a:rtl val="0"/>
              </a:rPr>
              <a:t>ngsTools</a:t>
            </a:r>
            <a:r>
              <a:rPr lang="en-US" sz="2800" b="0" i="0" u="none" strike="noStrike" cap="none" baseline="0" dirty="0">
                <a:solidFill>
                  <a:schemeClr val="dk1"/>
                </a:solidFill>
                <a:latin typeface="Calibri"/>
                <a:ea typeface="Calibri"/>
                <a:cs typeface="Calibri"/>
                <a:sym typeface="Calibri"/>
                <a:rtl val="0"/>
              </a:rPr>
              <a:t>)</a:t>
            </a:r>
          </a:p>
          <a:p>
            <a:pPr marL="342900" marR="0" lvl="0" indent="-342900" algn="l" rtl="0">
              <a:lnSpc>
                <a:spcPct val="100000"/>
              </a:lnSpc>
              <a:spcBef>
                <a:spcPts val="560"/>
              </a:spcBef>
              <a:spcAft>
                <a:spcPts val="0"/>
              </a:spcAft>
              <a:buClr>
                <a:schemeClr val="dk1"/>
              </a:buClr>
              <a:buSzPct val="100000"/>
              <a:buFont typeface="Arial"/>
              <a:buChar char="•"/>
            </a:pPr>
            <a:r>
              <a:rPr lang="en-US" sz="2800" b="0" i="0" u="none" strike="noStrike" cap="none" baseline="0" dirty="0">
                <a:solidFill>
                  <a:schemeClr val="dk1"/>
                </a:solidFill>
                <a:latin typeface="Calibri"/>
                <a:ea typeface="Calibri"/>
                <a:cs typeface="Calibri"/>
                <a:sym typeface="Calibri"/>
                <a:rtl val="0"/>
              </a:rPr>
              <a:t>http://jnpopgen.org/software</a:t>
            </a:r>
            <a:r>
              <a:rPr lang="en-US" sz="2800" b="0" i="0" u="none" strike="noStrike" cap="none" baseline="0" dirty="0" smtClean="0">
                <a:solidFill>
                  <a:schemeClr val="dk1"/>
                </a:solidFill>
                <a:latin typeface="Calibri"/>
                <a:ea typeface="Calibri"/>
                <a:cs typeface="Calibri"/>
                <a:sym typeface="Calibri"/>
                <a:rtl val="0"/>
              </a:rPr>
              <a:t>/</a:t>
            </a:r>
            <a:endParaRPr lang="en-US" sz="28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560"/>
              </a:spcBef>
              <a:spcAft>
                <a:spcPts val="0"/>
              </a:spcAft>
              <a:buClr>
                <a:schemeClr val="dk1"/>
              </a:buClr>
              <a:buFont typeface="Arial"/>
              <a:buNone/>
            </a:pPr>
            <a:endParaRPr sz="2800" b="0" i="0" u="none" strike="noStrike" cap="none" baseline="0" dirty="0">
              <a:solidFill>
                <a:schemeClr val="dk1"/>
              </a:solidFill>
              <a:latin typeface="Calibri"/>
              <a:ea typeface="Calibri"/>
              <a:cs typeface="Calibri"/>
              <a:sym typeface="Calibri"/>
              <a:rtl val="0"/>
            </a:endParaRPr>
          </a:p>
          <a:p>
            <a:pPr marL="0" marR="0" lvl="0" indent="0" algn="l" rtl="0">
              <a:lnSpc>
                <a:spcPct val="100000"/>
              </a:lnSpc>
              <a:spcBef>
                <a:spcPts val="560"/>
              </a:spcBef>
              <a:spcAft>
                <a:spcPts val="0"/>
              </a:spcAft>
              <a:buClr>
                <a:schemeClr val="dk1"/>
              </a:buClr>
              <a:buSzPct val="25000"/>
              <a:buFont typeface="Arial"/>
              <a:buNone/>
            </a:pPr>
            <a:endParaRPr lang="en-US" sz="2800" b="0" i="0" u="none" strike="noStrike" cap="none" baseline="0" dirty="0" smtClean="0">
              <a:solidFill>
                <a:schemeClr val="dk1"/>
              </a:solidFill>
              <a:latin typeface="Calibri"/>
              <a:ea typeface="Calibri"/>
              <a:cs typeface="Calibri"/>
              <a:sym typeface="Calibri"/>
              <a:rtl val="0"/>
            </a:endParaRPr>
          </a:p>
          <a:p>
            <a:pPr marL="0" marR="0" lvl="0" indent="0" algn="l" rtl="0">
              <a:lnSpc>
                <a:spcPct val="100000"/>
              </a:lnSpc>
              <a:spcBef>
                <a:spcPts val="560"/>
              </a:spcBef>
              <a:spcAft>
                <a:spcPts val="0"/>
              </a:spcAft>
              <a:buClr>
                <a:schemeClr val="dk1"/>
              </a:buClr>
              <a:buSzPct val="25000"/>
              <a:buFont typeface="Arial"/>
              <a:buNone/>
            </a:pPr>
            <a:endParaRPr lang="en-US" sz="2800" b="0" i="0" u="none" strike="noStrike" cap="none" baseline="0" dirty="0" smtClean="0">
              <a:solidFill>
                <a:schemeClr val="dk1"/>
              </a:solidFill>
              <a:latin typeface="Calibri"/>
              <a:ea typeface="Calibri"/>
              <a:cs typeface="Calibri"/>
              <a:sym typeface="Calibri"/>
              <a:rtl val="0"/>
            </a:endParaRPr>
          </a:p>
          <a:p>
            <a:pPr marL="0" marR="0" lvl="0" indent="0" algn="l" rtl="0">
              <a:lnSpc>
                <a:spcPct val="100000"/>
              </a:lnSpc>
              <a:spcBef>
                <a:spcPts val="560"/>
              </a:spcBef>
              <a:spcAft>
                <a:spcPts val="0"/>
              </a:spcAft>
              <a:buClr>
                <a:schemeClr val="dk1"/>
              </a:buClr>
              <a:buSzPct val="25000"/>
              <a:buFont typeface="Arial"/>
              <a:buNone/>
            </a:pPr>
            <a:r>
              <a:rPr lang="en-US" sz="2800" b="0" i="0" u="none" strike="noStrike" cap="none" baseline="0" dirty="0" smtClean="0">
                <a:solidFill>
                  <a:schemeClr val="dk1"/>
                </a:solidFill>
                <a:latin typeface="Calibri"/>
                <a:ea typeface="Calibri"/>
                <a:cs typeface="Calibri"/>
                <a:sym typeface="Calibri"/>
                <a:rtl val="0"/>
              </a:rPr>
              <a:t>which </a:t>
            </a:r>
            <a:r>
              <a:rPr lang="en-US" sz="2800" b="0" i="0" u="none" strike="noStrike" cap="none" baseline="0" dirty="0">
                <a:solidFill>
                  <a:schemeClr val="dk1"/>
                </a:solidFill>
                <a:latin typeface="Calibri"/>
                <a:ea typeface="Calibri"/>
                <a:cs typeface="Calibri"/>
                <a:sym typeface="Calibri"/>
                <a:rtl val="0"/>
              </a:rPr>
              <a:t>we will explore during the practical session.</a:t>
            </a:r>
          </a:p>
        </p:txBody>
      </p:sp>
      <p:pic>
        <p:nvPicPr>
          <p:cNvPr id="2" name="Picture 1" descr="Screen Shot 2016-01-25 at 11.10.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3519" y="4678559"/>
            <a:ext cx="6388100" cy="673100"/>
          </a:xfrm>
          <a:prstGeom prst="rect">
            <a:avLst/>
          </a:prstGeom>
          <a:ln>
            <a:solidFill>
              <a:schemeClr val="tx1"/>
            </a:solidFill>
          </a:ln>
        </p:spPr>
      </p:pic>
      <p:sp>
        <p:nvSpPr>
          <p:cNvPr id="3" name="TextBox 2"/>
          <p:cNvSpPr txBox="1"/>
          <p:nvPr/>
        </p:nvSpPr>
        <p:spPr>
          <a:xfrm>
            <a:off x="5969291" y="5062839"/>
            <a:ext cx="1392328" cy="307777"/>
          </a:xfrm>
          <a:prstGeom prst="rect">
            <a:avLst/>
          </a:prstGeom>
          <a:noFill/>
        </p:spPr>
        <p:txBody>
          <a:bodyPr wrap="none" rtlCol="0">
            <a:spAutoFit/>
          </a:bodyPr>
          <a:lstStyle/>
          <a:p>
            <a:r>
              <a:rPr lang="en-US" dirty="0" smtClean="0"/>
              <a:t>Genetics, 2011</a:t>
            </a:r>
            <a:endParaRPr lang="en-US" dirty="0"/>
          </a:p>
        </p:txBody>
      </p:sp>
    </p:spTree>
    <p:extLst>
      <p:ext uri="{BB962C8B-B14F-4D97-AF65-F5344CB8AC3E}">
        <p14:creationId xmlns:p14="http://schemas.microsoft.com/office/powerpoint/2010/main" val="225800599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sp>
        <p:nvSpPr>
          <p:cNvPr id="99" name="Shape 99"/>
          <p:cNvSpPr txBox="1">
            <a:spLocks noGrp="1"/>
          </p:cNvSpPr>
          <p:nvPr>
            <p:ph type="body" idx="1"/>
          </p:nvPr>
        </p:nvSpPr>
        <p:spPr>
          <a:xfrm>
            <a:off x="457200" y="1434072"/>
            <a:ext cx="8229600" cy="4525963"/>
          </a:xfrm>
          <a:prstGeom prst="rect">
            <a:avLst/>
          </a:prstGeom>
          <a:noFill/>
          <a:ln>
            <a:noFill/>
          </a:ln>
        </p:spPr>
        <p:txBody>
          <a:bodyPr lIns="91425" tIns="45700" rIns="91425" bIns="45700" anchor="t" anchorCtr="0">
            <a:noAutofit/>
          </a:bodyPr>
          <a:lstStyle/>
          <a:p>
            <a:pPr marL="0" marR="0" lvl="0" indent="0" algn="ctr" rtl="0">
              <a:spcBef>
                <a:spcPts val="0"/>
              </a:spcBef>
              <a:buClr>
                <a:schemeClr val="dk1"/>
              </a:buClr>
              <a:buSzPct val="100000"/>
              <a:buNone/>
            </a:pPr>
            <a:r>
              <a:rPr lang="en-US" sz="3200" b="0" i="0" u="none" strike="noStrike" cap="none" baseline="0" dirty="0">
                <a:solidFill>
                  <a:schemeClr val="dk1"/>
                </a:solidFill>
                <a:latin typeface="Calibri"/>
                <a:ea typeface="Calibri"/>
                <a:cs typeface="Calibri"/>
                <a:sym typeface="Calibri"/>
              </a:rPr>
              <a:t>You discovered a new species!</a:t>
            </a:r>
          </a:p>
        </p:txBody>
      </p:sp>
      <p:pic>
        <p:nvPicPr>
          <p:cNvPr id="2" name="Picture 1" descr="Screen Shot 2016-02-26 at 11.59.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382" y="2366963"/>
            <a:ext cx="4940300" cy="3759200"/>
          </a:xfrm>
          <a:prstGeom prst="rect">
            <a:avLst/>
          </a:prstGeom>
        </p:spPr>
      </p:pic>
      <p:pic>
        <p:nvPicPr>
          <p:cNvPr id="100" name="Shape 100"/>
          <p:cNvPicPr preferRelativeResize="0"/>
          <p:nvPr/>
        </p:nvPicPr>
        <p:blipFill rotWithShape="1">
          <a:blip r:embed="rId4">
            <a:alphaModFix/>
          </a:blip>
          <a:srcRect/>
          <a:stretch/>
        </p:blipFill>
        <p:spPr>
          <a:xfrm>
            <a:off x="5046529" y="2822966"/>
            <a:ext cx="1257153" cy="1435270"/>
          </a:xfrm>
          <a:prstGeom prst="rect">
            <a:avLst/>
          </a:prstGeom>
          <a:noFill/>
          <a:ln>
            <a:noFill/>
          </a:ln>
        </p:spPr>
      </p:pic>
    </p:spTree>
    <p:extLst>
      <p:ext uri="{BB962C8B-B14F-4D97-AF65-F5344CB8AC3E}">
        <p14:creationId xmlns:p14="http://schemas.microsoft.com/office/powerpoint/2010/main" val="36059492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sp>
        <p:nvSpPr>
          <p:cNvPr id="106" name="Shape 106"/>
          <p:cNvSpPr txBox="1">
            <a:spLocks noGrp="1"/>
          </p:cNvSpPr>
          <p:nvPr>
            <p:ph type="body" idx="1"/>
          </p:nvPr>
        </p:nvSpPr>
        <p:spPr>
          <a:xfrm>
            <a:off x="457200" y="1495613"/>
            <a:ext cx="8229600" cy="4525963"/>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US" sz="3200" b="0" i="0" u="none" strike="noStrike" cap="none" baseline="0" dirty="0" smtClean="0">
                <a:solidFill>
                  <a:schemeClr val="dk1"/>
                </a:solidFill>
                <a:latin typeface="Calibri"/>
                <a:ea typeface="Calibri"/>
                <a:cs typeface="Calibri"/>
                <a:sym typeface="Calibri"/>
              </a:rPr>
              <a:t>You have access to many sampl</a:t>
            </a:r>
            <a:r>
              <a:rPr lang="en-US" sz="3200" dirty="0" smtClean="0">
                <a:solidFill>
                  <a:schemeClr val="dk1"/>
                </a:solidFill>
                <a:latin typeface="Calibri"/>
                <a:ea typeface="Calibri"/>
                <a:cs typeface="Calibri"/>
                <a:sym typeface="Calibri"/>
              </a:rPr>
              <a:t>es!</a:t>
            </a:r>
            <a:endParaRPr lang="en-US" sz="3200" b="0" i="0" u="none" strike="noStrike" cap="none" baseline="0" dirty="0">
              <a:solidFill>
                <a:schemeClr val="dk1"/>
              </a:solidFill>
              <a:latin typeface="Calibri"/>
              <a:ea typeface="Calibri"/>
              <a:cs typeface="Calibri"/>
              <a:sym typeface="Calibri"/>
            </a:endParaRPr>
          </a:p>
        </p:txBody>
      </p:sp>
      <p:pic>
        <p:nvPicPr>
          <p:cNvPr id="20" name="Picture 19" descr="Screen Shot 2016-02-26 at 11.59.1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163" y="2366963"/>
            <a:ext cx="4940300" cy="3759200"/>
          </a:xfrm>
          <a:prstGeom prst="rect">
            <a:avLst/>
          </a:prstGeom>
        </p:spPr>
      </p:pic>
      <p:sp>
        <p:nvSpPr>
          <p:cNvPr id="3" name="Rectangle 2"/>
          <p:cNvSpPr/>
          <p:nvPr/>
        </p:nvSpPr>
        <p:spPr>
          <a:xfrm>
            <a:off x="4527176" y="2928471"/>
            <a:ext cx="1120589" cy="10222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 name="Group 1"/>
          <p:cNvGrpSpPr/>
          <p:nvPr/>
        </p:nvGrpSpPr>
        <p:grpSpPr>
          <a:xfrm>
            <a:off x="4811516" y="2337081"/>
            <a:ext cx="3073556" cy="3616962"/>
            <a:chOff x="3234864" y="2509200"/>
            <a:chExt cx="3073556" cy="3616962"/>
          </a:xfrm>
        </p:grpSpPr>
        <p:pic>
          <p:nvPicPr>
            <p:cNvPr id="107" name="Shape 107"/>
            <p:cNvPicPr preferRelativeResize="0"/>
            <p:nvPr/>
          </p:nvPicPr>
          <p:blipFill rotWithShape="1">
            <a:blip r:embed="rId4">
              <a:alphaModFix/>
            </a:blip>
            <a:srcRect/>
            <a:stretch/>
          </p:blipFill>
          <p:spPr>
            <a:xfrm>
              <a:off x="4047869" y="2509200"/>
              <a:ext cx="631567" cy="707420"/>
            </a:xfrm>
            <a:prstGeom prst="rect">
              <a:avLst/>
            </a:prstGeom>
            <a:noFill/>
            <a:ln>
              <a:noFill/>
            </a:ln>
          </p:spPr>
        </p:pic>
        <p:pic>
          <p:nvPicPr>
            <p:cNvPr id="108" name="Shape 108"/>
            <p:cNvPicPr preferRelativeResize="0"/>
            <p:nvPr/>
          </p:nvPicPr>
          <p:blipFill rotWithShape="1">
            <a:blip r:embed="rId4">
              <a:alphaModFix/>
            </a:blip>
            <a:srcRect/>
            <a:stretch/>
          </p:blipFill>
          <p:spPr>
            <a:xfrm>
              <a:off x="3234864" y="2509200"/>
              <a:ext cx="631567" cy="707420"/>
            </a:xfrm>
            <a:prstGeom prst="rect">
              <a:avLst/>
            </a:prstGeom>
            <a:noFill/>
            <a:ln>
              <a:noFill/>
            </a:ln>
          </p:spPr>
        </p:pic>
        <p:pic>
          <p:nvPicPr>
            <p:cNvPr id="109" name="Shape 109"/>
            <p:cNvPicPr preferRelativeResize="0"/>
            <p:nvPr/>
          </p:nvPicPr>
          <p:blipFill rotWithShape="1">
            <a:blip r:embed="rId4">
              <a:alphaModFix/>
            </a:blip>
            <a:srcRect/>
            <a:stretch/>
          </p:blipFill>
          <p:spPr>
            <a:xfrm>
              <a:off x="4859896" y="2509200"/>
              <a:ext cx="631567" cy="707420"/>
            </a:xfrm>
            <a:prstGeom prst="rect">
              <a:avLst/>
            </a:prstGeom>
            <a:noFill/>
            <a:ln>
              <a:noFill/>
            </a:ln>
          </p:spPr>
        </p:pic>
        <p:pic>
          <p:nvPicPr>
            <p:cNvPr id="110" name="Shape 110"/>
            <p:cNvPicPr preferRelativeResize="0"/>
            <p:nvPr/>
          </p:nvPicPr>
          <p:blipFill rotWithShape="1">
            <a:blip r:embed="rId4">
              <a:alphaModFix/>
            </a:blip>
            <a:srcRect/>
            <a:stretch/>
          </p:blipFill>
          <p:spPr>
            <a:xfrm>
              <a:off x="5676853" y="2509200"/>
              <a:ext cx="631567" cy="707420"/>
            </a:xfrm>
            <a:prstGeom prst="rect">
              <a:avLst/>
            </a:prstGeom>
            <a:noFill/>
            <a:ln>
              <a:noFill/>
            </a:ln>
          </p:spPr>
        </p:pic>
        <p:pic>
          <p:nvPicPr>
            <p:cNvPr id="111" name="Shape 111"/>
            <p:cNvPicPr preferRelativeResize="0"/>
            <p:nvPr/>
          </p:nvPicPr>
          <p:blipFill rotWithShape="1">
            <a:blip r:embed="rId4">
              <a:alphaModFix/>
            </a:blip>
            <a:srcRect/>
            <a:stretch/>
          </p:blipFill>
          <p:spPr>
            <a:xfrm>
              <a:off x="4047869" y="3385517"/>
              <a:ext cx="631567" cy="707420"/>
            </a:xfrm>
            <a:prstGeom prst="rect">
              <a:avLst/>
            </a:prstGeom>
            <a:noFill/>
            <a:ln>
              <a:noFill/>
            </a:ln>
          </p:spPr>
        </p:pic>
        <p:pic>
          <p:nvPicPr>
            <p:cNvPr id="112" name="Shape 112"/>
            <p:cNvPicPr preferRelativeResize="0"/>
            <p:nvPr/>
          </p:nvPicPr>
          <p:blipFill rotWithShape="1">
            <a:blip r:embed="rId4">
              <a:alphaModFix/>
            </a:blip>
            <a:srcRect/>
            <a:stretch/>
          </p:blipFill>
          <p:spPr>
            <a:xfrm>
              <a:off x="3234864" y="3385517"/>
              <a:ext cx="631567" cy="707420"/>
            </a:xfrm>
            <a:prstGeom prst="rect">
              <a:avLst/>
            </a:prstGeom>
            <a:noFill/>
            <a:ln>
              <a:noFill/>
            </a:ln>
          </p:spPr>
        </p:pic>
        <p:pic>
          <p:nvPicPr>
            <p:cNvPr id="113" name="Shape 113"/>
            <p:cNvPicPr preferRelativeResize="0"/>
            <p:nvPr/>
          </p:nvPicPr>
          <p:blipFill rotWithShape="1">
            <a:blip r:embed="rId4">
              <a:alphaModFix/>
            </a:blip>
            <a:srcRect/>
            <a:stretch/>
          </p:blipFill>
          <p:spPr>
            <a:xfrm>
              <a:off x="4859896" y="3385517"/>
              <a:ext cx="631567" cy="707420"/>
            </a:xfrm>
            <a:prstGeom prst="rect">
              <a:avLst/>
            </a:prstGeom>
            <a:noFill/>
            <a:ln>
              <a:noFill/>
            </a:ln>
          </p:spPr>
        </p:pic>
        <p:pic>
          <p:nvPicPr>
            <p:cNvPr id="114" name="Shape 114"/>
            <p:cNvPicPr preferRelativeResize="0"/>
            <p:nvPr/>
          </p:nvPicPr>
          <p:blipFill rotWithShape="1">
            <a:blip r:embed="rId4">
              <a:alphaModFix/>
            </a:blip>
            <a:srcRect/>
            <a:stretch/>
          </p:blipFill>
          <p:spPr>
            <a:xfrm>
              <a:off x="5676853" y="3385517"/>
              <a:ext cx="631567" cy="707420"/>
            </a:xfrm>
            <a:prstGeom prst="rect">
              <a:avLst/>
            </a:prstGeom>
            <a:noFill/>
            <a:ln>
              <a:noFill/>
            </a:ln>
          </p:spPr>
        </p:pic>
        <p:pic>
          <p:nvPicPr>
            <p:cNvPr id="115" name="Shape 115"/>
            <p:cNvPicPr preferRelativeResize="0"/>
            <p:nvPr/>
          </p:nvPicPr>
          <p:blipFill rotWithShape="1">
            <a:blip r:embed="rId4">
              <a:alphaModFix/>
            </a:blip>
            <a:srcRect/>
            <a:stretch/>
          </p:blipFill>
          <p:spPr>
            <a:xfrm>
              <a:off x="4047869" y="4428673"/>
              <a:ext cx="631567" cy="707420"/>
            </a:xfrm>
            <a:prstGeom prst="rect">
              <a:avLst/>
            </a:prstGeom>
            <a:noFill/>
            <a:ln>
              <a:noFill/>
            </a:ln>
          </p:spPr>
        </p:pic>
        <p:pic>
          <p:nvPicPr>
            <p:cNvPr id="116" name="Shape 116"/>
            <p:cNvPicPr preferRelativeResize="0"/>
            <p:nvPr/>
          </p:nvPicPr>
          <p:blipFill rotWithShape="1">
            <a:blip r:embed="rId4">
              <a:alphaModFix/>
            </a:blip>
            <a:srcRect/>
            <a:stretch/>
          </p:blipFill>
          <p:spPr>
            <a:xfrm>
              <a:off x="3234864" y="4428673"/>
              <a:ext cx="631567" cy="707420"/>
            </a:xfrm>
            <a:prstGeom prst="rect">
              <a:avLst/>
            </a:prstGeom>
            <a:noFill/>
            <a:ln>
              <a:noFill/>
            </a:ln>
          </p:spPr>
        </p:pic>
        <p:pic>
          <p:nvPicPr>
            <p:cNvPr id="117" name="Shape 117"/>
            <p:cNvPicPr preferRelativeResize="0"/>
            <p:nvPr/>
          </p:nvPicPr>
          <p:blipFill rotWithShape="1">
            <a:blip r:embed="rId4">
              <a:alphaModFix/>
            </a:blip>
            <a:srcRect/>
            <a:stretch/>
          </p:blipFill>
          <p:spPr>
            <a:xfrm>
              <a:off x="4859896" y="4428673"/>
              <a:ext cx="631567" cy="707420"/>
            </a:xfrm>
            <a:prstGeom prst="rect">
              <a:avLst/>
            </a:prstGeom>
            <a:noFill/>
            <a:ln>
              <a:noFill/>
            </a:ln>
          </p:spPr>
        </p:pic>
        <p:pic>
          <p:nvPicPr>
            <p:cNvPr id="118" name="Shape 118"/>
            <p:cNvPicPr preferRelativeResize="0"/>
            <p:nvPr/>
          </p:nvPicPr>
          <p:blipFill rotWithShape="1">
            <a:blip r:embed="rId4">
              <a:alphaModFix/>
            </a:blip>
            <a:srcRect/>
            <a:stretch/>
          </p:blipFill>
          <p:spPr>
            <a:xfrm>
              <a:off x="5676853" y="4428673"/>
              <a:ext cx="631567" cy="707420"/>
            </a:xfrm>
            <a:prstGeom prst="rect">
              <a:avLst/>
            </a:prstGeom>
            <a:noFill/>
            <a:ln>
              <a:noFill/>
            </a:ln>
          </p:spPr>
        </p:pic>
        <p:pic>
          <p:nvPicPr>
            <p:cNvPr id="119" name="Shape 119"/>
            <p:cNvPicPr preferRelativeResize="0"/>
            <p:nvPr/>
          </p:nvPicPr>
          <p:blipFill rotWithShape="1">
            <a:blip r:embed="rId4">
              <a:alphaModFix/>
            </a:blip>
            <a:srcRect/>
            <a:stretch/>
          </p:blipFill>
          <p:spPr>
            <a:xfrm>
              <a:off x="4047869" y="5418742"/>
              <a:ext cx="631567" cy="707420"/>
            </a:xfrm>
            <a:prstGeom prst="rect">
              <a:avLst/>
            </a:prstGeom>
            <a:noFill/>
            <a:ln>
              <a:noFill/>
            </a:ln>
          </p:spPr>
        </p:pic>
        <p:pic>
          <p:nvPicPr>
            <p:cNvPr id="120" name="Shape 120"/>
            <p:cNvPicPr preferRelativeResize="0"/>
            <p:nvPr/>
          </p:nvPicPr>
          <p:blipFill rotWithShape="1">
            <a:blip r:embed="rId4">
              <a:alphaModFix/>
            </a:blip>
            <a:srcRect/>
            <a:stretch/>
          </p:blipFill>
          <p:spPr>
            <a:xfrm>
              <a:off x="3234864" y="5418742"/>
              <a:ext cx="631567" cy="707420"/>
            </a:xfrm>
            <a:prstGeom prst="rect">
              <a:avLst/>
            </a:prstGeom>
            <a:noFill/>
            <a:ln>
              <a:noFill/>
            </a:ln>
          </p:spPr>
        </p:pic>
        <p:pic>
          <p:nvPicPr>
            <p:cNvPr id="121" name="Shape 121"/>
            <p:cNvPicPr preferRelativeResize="0"/>
            <p:nvPr/>
          </p:nvPicPr>
          <p:blipFill rotWithShape="1">
            <a:blip r:embed="rId4">
              <a:alphaModFix/>
            </a:blip>
            <a:srcRect/>
            <a:stretch/>
          </p:blipFill>
          <p:spPr>
            <a:xfrm>
              <a:off x="4859896" y="5418742"/>
              <a:ext cx="631567" cy="707420"/>
            </a:xfrm>
            <a:prstGeom prst="rect">
              <a:avLst/>
            </a:prstGeom>
            <a:noFill/>
            <a:ln>
              <a:noFill/>
            </a:ln>
          </p:spPr>
        </p:pic>
        <p:pic>
          <p:nvPicPr>
            <p:cNvPr id="122" name="Shape 122"/>
            <p:cNvPicPr preferRelativeResize="0"/>
            <p:nvPr/>
          </p:nvPicPr>
          <p:blipFill rotWithShape="1">
            <a:blip r:embed="rId4">
              <a:alphaModFix/>
            </a:blip>
            <a:srcRect/>
            <a:stretch/>
          </p:blipFill>
          <p:spPr>
            <a:xfrm>
              <a:off x="5676853" y="5418742"/>
              <a:ext cx="631567" cy="707420"/>
            </a:xfrm>
            <a:prstGeom prst="rect">
              <a:avLst/>
            </a:prstGeom>
            <a:noFill/>
            <a:ln>
              <a:noFill/>
            </a:ln>
          </p:spPr>
        </p:pic>
      </p:grpSp>
    </p:spTree>
    <p:extLst>
      <p:ext uri="{BB962C8B-B14F-4D97-AF65-F5344CB8AC3E}">
        <p14:creationId xmlns:p14="http://schemas.microsoft.com/office/powerpoint/2010/main" val="2184602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pic>
        <p:nvPicPr>
          <p:cNvPr id="128" name="Shape 128"/>
          <p:cNvPicPr preferRelativeResize="0"/>
          <p:nvPr/>
        </p:nvPicPr>
        <p:blipFill rotWithShape="1">
          <a:blip r:embed="rId3">
            <a:alphaModFix/>
          </a:blip>
          <a:srcRect/>
          <a:stretch/>
        </p:blipFill>
        <p:spPr>
          <a:xfrm>
            <a:off x="1498600" y="1797856"/>
            <a:ext cx="6128577" cy="4298528"/>
          </a:xfrm>
          <a:prstGeom prst="rect">
            <a:avLst/>
          </a:prstGeom>
          <a:noFill/>
          <a:ln>
            <a:noFill/>
          </a:ln>
        </p:spPr>
      </p:pic>
      <p:sp>
        <p:nvSpPr>
          <p:cNvPr id="129" name="Shape 129"/>
          <p:cNvSpPr/>
          <p:nvPr/>
        </p:nvSpPr>
        <p:spPr>
          <a:xfrm>
            <a:off x="1632075" y="2700350"/>
            <a:ext cx="3080700" cy="863400"/>
          </a:xfrm>
          <a:prstGeom prst="ellipse">
            <a:avLst/>
          </a:prstGeom>
          <a:solidFill>
            <a:srgbClr val="FFFFFF"/>
          </a:solidFill>
          <a:ln>
            <a:noFill/>
          </a:ln>
        </p:spPr>
        <p:txBody>
          <a:bodyPr lIns="91425" tIns="91425" rIns="91425" bIns="91425" anchor="ctr" anchorCtr="0">
            <a:noAutofit/>
          </a:bodyPr>
          <a:lstStyle/>
          <a:p>
            <a:pPr algn="ctr">
              <a:spcBef>
                <a:spcPts val="0"/>
              </a:spcBef>
              <a:buNone/>
            </a:pPr>
            <a:r>
              <a:rPr lang="en-US" sz="2400"/>
              <a:t>...</a:t>
            </a:r>
          </a:p>
        </p:txBody>
      </p:sp>
      <p:sp>
        <p:nvSpPr>
          <p:cNvPr id="130" name="Shape 130"/>
          <p:cNvSpPr txBox="1"/>
          <p:nvPr/>
        </p:nvSpPr>
        <p:spPr>
          <a:xfrm>
            <a:off x="-195075" y="1493575"/>
            <a:ext cx="5651100" cy="659399"/>
          </a:xfrm>
          <a:prstGeom prst="rect">
            <a:avLst/>
          </a:prstGeom>
          <a:noFill/>
          <a:ln>
            <a:noFill/>
          </a:ln>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770776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3" name="TextBox 2"/>
          <p:cNvSpPr txBox="1"/>
          <p:nvPr/>
        </p:nvSpPr>
        <p:spPr>
          <a:xfrm>
            <a:off x="283488" y="4536615"/>
            <a:ext cx="6635150" cy="2554545"/>
          </a:xfrm>
          <a:prstGeom prst="rect">
            <a:avLst/>
          </a:prstGeom>
          <a:noFill/>
        </p:spPr>
        <p:txBody>
          <a:bodyPr wrap="none" rtlCol="0">
            <a:spAutoFit/>
          </a:bodyPr>
          <a:lstStyle/>
          <a:p>
            <a:r>
              <a:rPr lang="en-US" sz="2000" dirty="0" smtClean="0"/>
              <a:t>Got issues?</a:t>
            </a:r>
          </a:p>
          <a:p>
            <a:pPr marL="342900" indent="-342900">
              <a:buFontTx/>
              <a:buChar char="-"/>
            </a:pPr>
            <a:r>
              <a:rPr lang="en-US" sz="2000" dirty="0" smtClean="0"/>
              <a:t>No reference panel information (no imputation/validation)</a:t>
            </a:r>
          </a:p>
          <a:p>
            <a:pPr marL="342900" indent="-342900">
              <a:buFontTx/>
              <a:buChar char="-"/>
            </a:pPr>
            <a:r>
              <a:rPr lang="en-US" sz="2000" dirty="0" smtClean="0"/>
              <a:t>No reference sequence (lower </a:t>
            </a:r>
            <a:r>
              <a:rPr lang="en-US" sz="2000" dirty="0" err="1" smtClean="0"/>
              <a:t>mappability</a:t>
            </a:r>
            <a:r>
              <a:rPr lang="en-US" sz="2000" dirty="0" smtClean="0"/>
              <a:t>?)</a:t>
            </a:r>
          </a:p>
          <a:p>
            <a:pPr marL="342900" indent="-342900">
              <a:buFontTx/>
              <a:buChar char="-"/>
            </a:pPr>
            <a:r>
              <a:rPr lang="en-US" sz="2000" dirty="0" smtClean="0"/>
              <a:t>No HWE assumption (inbred)</a:t>
            </a:r>
          </a:p>
          <a:p>
            <a:pPr marL="342900" indent="-342900">
              <a:buFontTx/>
              <a:buChar char="-"/>
            </a:pPr>
            <a:r>
              <a:rPr lang="en-US" sz="2000" dirty="0" smtClean="0"/>
              <a:t>Hyper/</a:t>
            </a:r>
            <a:r>
              <a:rPr lang="en-US" sz="2000" dirty="0" err="1" smtClean="0"/>
              <a:t>Hypovariability</a:t>
            </a:r>
            <a:r>
              <a:rPr lang="en-US" sz="2000" dirty="0" smtClean="0"/>
              <a:t> or polyploidy or huge genome</a:t>
            </a:r>
          </a:p>
          <a:p>
            <a:pPr marL="342900" indent="-342900">
              <a:buFontTx/>
              <a:buChar char="-"/>
            </a:pPr>
            <a:r>
              <a:rPr lang="en-US" sz="2000" dirty="0" smtClean="0"/>
              <a:t>No money (?)</a:t>
            </a:r>
          </a:p>
          <a:p>
            <a:pPr marL="342900" indent="-342900">
              <a:buFontTx/>
              <a:buChar char="-"/>
            </a:pPr>
            <a:r>
              <a:rPr lang="is-IS" sz="2000" b="1" dirty="0" smtClean="0"/>
              <a:t>Your inferences will be wrong!</a:t>
            </a:r>
            <a:endParaRPr lang="en-US" sz="2000" b="1" dirty="0" smtClean="0"/>
          </a:p>
          <a:p>
            <a:pPr marL="342900" indent="-342900">
              <a:buFontTx/>
              <a:buChar char="-"/>
            </a:pPr>
            <a:endParaRPr lang="en-US" sz="2000" dirty="0"/>
          </a:p>
        </p:txBody>
      </p:sp>
      <p:sp>
        <p:nvSpPr>
          <p:cNvPr id="28" name="Multiply 27"/>
          <p:cNvSpPr/>
          <p:nvPr/>
        </p:nvSpPr>
        <p:spPr>
          <a:xfrm>
            <a:off x="2400996" y="2221698"/>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2763951" y="253946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4511969" y="2521023"/>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6188717" y="253738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7454519" y="4465441"/>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6335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pic>
        <p:nvPicPr>
          <p:cNvPr id="136" name="Shape 136"/>
          <p:cNvPicPr preferRelativeResize="0"/>
          <p:nvPr/>
        </p:nvPicPr>
        <p:blipFill rotWithShape="1">
          <a:blip r:embed="rId3">
            <a:alphaModFix/>
          </a:blip>
          <a:srcRect/>
          <a:stretch/>
        </p:blipFill>
        <p:spPr>
          <a:xfrm>
            <a:off x="1498600" y="1797856"/>
            <a:ext cx="6128700" cy="4298400"/>
          </a:xfrm>
          <a:prstGeom prst="rect">
            <a:avLst/>
          </a:prstGeom>
          <a:noFill/>
          <a:ln>
            <a:noFill/>
          </a:ln>
        </p:spPr>
      </p:pic>
      <p:sp>
        <p:nvSpPr>
          <p:cNvPr id="137" name="Shape 137"/>
          <p:cNvSpPr/>
          <p:nvPr/>
        </p:nvSpPr>
        <p:spPr>
          <a:xfrm>
            <a:off x="1632075" y="2700350"/>
            <a:ext cx="3080700" cy="863400"/>
          </a:xfrm>
          <a:prstGeom prst="ellipse">
            <a:avLst/>
          </a:prstGeom>
          <a:solidFill>
            <a:srgbClr val="FFFFFF"/>
          </a:solidFill>
          <a:ln>
            <a:noFill/>
          </a:ln>
        </p:spPr>
        <p:txBody>
          <a:bodyPr lIns="91425" tIns="91425" rIns="91425" bIns="91425" anchor="ctr" anchorCtr="0">
            <a:noAutofit/>
          </a:bodyPr>
          <a:lstStyle/>
          <a:p>
            <a:pPr lvl="0" algn="ctr" rtl="0">
              <a:spcBef>
                <a:spcPts val="0"/>
              </a:spcBef>
              <a:buNone/>
            </a:pPr>
            <a:r>
              <a:rPr lang="en-US" sz="2400"/>
              <a:t>...</a:t>
            </a:r>
          </a:p>
        </p:txBody>
      </p:sp>
      <p:pic>
        <p:nvPicPr>
          <p:cNvPr id="138" name="Shape 138"/>
          <p:cNvPicPr preferRelativeResize="0"/>
          <p:nvPr/>
        </p:nvPicPr>
        <p:blipFill>
          <a:blip r:embed="rId4">
            <a:alphaModFix/>
          </a:blip>
          <a:stretch>
            <a:fillRect/>
          </a:stretch>
        </p:blipFill>
        <p:spPr>
          <a:xfrm>
            <a:off x="6133125" y="1889275"/>
            <a:ext cx="923024" cy="1143000"/>
          </a:xfrm>
          <a:prstGeom prst="rect">
            <a:avLst/>
          </a:prstGeom>
          <a:noFill/>
          <a:ln>
            <a:noFill/>
          </a:ln>
        </p:spPr>
      </p:pic>
    </p:spTree>
    <p:extLst>
      <p:ext uri="{BB962C8B-B14F-4D97-AF65-F5344CB8AC3E}">
        <p14:creationId xmlns:p14="http://schemas.microsoft.com/office/powerpoint/2010/main" val="419733539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pic>
        <p:nvPicPr>
          <p:cNvPr id="144" name="Shape 144"/>
          <p:cNvPicPr preferRelativeResize="0"/>
          <p:nvPr/>
        </p:nvPicPr>
        <p:blipFill rotWithShape="1">
          <a:blip r:embed="rId3">
            <a:alphaModFix/>
          </a:blip>
          <a:srcRect/>
          <a:stretch/>
        </p:blipFill>
        <p:spPr>
          <a:xfrm>
            <a:off x="1498600" y="1797856"/>
            <a:ext cx="6128700" cy="4298400"/>
          </a:xfrm>
          <a:prstGeom prst="rect">
            <a:avLst/>
          </a:prstGeom>
          <a:noFill/>
          <a:ln>
            <a:noFill/>
          </a:ln>
        </p:spPr>
      </p:pic>
      <p:sp>
        <p:nvSpPr>
          <p:cNvPr id="145" name="Shape 145"/>
          <p:cNvSpPr/>
          <p:nvPr/>
        </p:nvSpPr>
        <p:spPr>
          <a:xfrm>
            <a:off x="1632075" y="2700350"/>
            <a:ext cx="3080700" cy="863400"/>
          </a:xfrm>
          <a:prstGeom prst="ellipse">
            <a:avLst/>
          </a:prstGeom>
          <a:solidFill>
            <a:srgbClr val="FFFFFF"/>
          </a:solidFill>
          <a:ln>
            <a:noFill/>
          </a:ln>
        </p:spPr>
        <p:txBody>
          <a:bodyPr lIns="91425" tIns="91425" rIns="91425" bIns="91425" anchor="ctr" anchorCtr="0">
            <a:noAutofit/>
          </a:bodyPr>
          <a:lstStyle/>
          <a:p>
            <a:pPr>
              <a:spcBef>
                <a:spcPts val="0"/>
              </a:spcBef>
              <a:buNone/>
            </a:pPr>
            <a:endParaRPr/>
          </a:p>
        </p:txBody>
      </p:sp>
      <p:pic>
        <p:nvPicPr>
          <p:cNvPr id="146" name="Shape 146"/>
          <p:cNvPicPr preferRelativeResize="0"/>
          <p:nvPr/>
        </p:nvPicPr>
        <p:blipFill>
          <a:blip r:embed="rId4">
            <a:alphaModFix/>
          </a:blip>
          <a:stretch>
            <a:fillRect/>
          </a:stretch>
        </p:blipFill>
        <p:spPr>
          <a:xfrm>
            <a:off x="2720125" y="2640774"/>
            <a:ext cx="1013525" cy="982550"/>
          </a:xfrm>
          <a:prstGeom prst="rect">
            <a:avLst/>
          </a:prstGeom>
          <a:noFill/>
          <a:ln>
            <a:noFill/>
          </a:ln>
        </p:spPr>
      </p:pic>
      <p:pic>
        <p:nvPicPr>
          <p:cNvPr id="147" name="Shape 147"/>
          <p:cNvPicPr preferRelativeResize="0"/>
          <p:nvPr/>
        </p:nvPicPr>
        <p:blipFill>
          <a:blip r:embed="rId5">
            <a:alphaModFix/>
          </a:blip>
          <a:stretch>
            <a:fillRect/>
          </a:stretch>
        </p:blipFill>
        <p:spPr>
          <a:xfrm>
            <a:off x="6133125" y="1889275"/>
            <a:ext cx="923024" cy="1143000"/>
          </a:xfrm>
          <a:prstGeom prst="rect">
            <a:avLst/>
          </a:prstGeom>
          <a:noFill/>
          <a:ln>
            <a:noFill/>
          </a:ln>
        </p:spPr>
      </p:pic>
    </p:spTree>
    <p:extLst>
      <p:ext uri="{BB962C8B-B14F-4D97-AF65-F5344CB8AC3E}">
        <p14:creationId xmlns:p14="http://schemas.microsoft.com/office/powerpoint/2010/main" val="248474753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pic>
        <p:nvPicPr>
          <p:cNvPr id="153" name="Shape 153"/>
          <p:cNvPicPr preferRelativeResize="0"/>
          <p:nvPr/>
        </p:nvPicPr>
        <p:blipFill rotWithShape="1">
          <a:blip r:embed="rId3">
            <a:alphaModFix/>
          </a:blip>
          <a:srcRect/>
          <a:stretch/>
        </p:blipFill>
        <p:spPr>
          <a:xfrm>
            <a:off x="1206500" y="1842234"/>
            <a:ext cx="6708324" cy="4389824"/>
          </a:xfrm>
          <a:prstGeom prst="rect">
            <a:avLst/>
          </a:prstGeom>
          <a:noFill/>
          <a:ln>
            <a:noFill/>
          </a:ln>
        </p:spPr>
      </p:pic>
    </p:spTree>
    <p:extLst>
      <p:ext uri="{BB962C8B-B14F-4D97-AF65-F5344CB8AC3E}">
        <p14:creationId xmlns:p14="http://schemas.microsoft.com/office/powerpoint/2010/main" val="38228440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pic>
        <p:nvPicPr>
          <p:cNvPr id="4" name="Shape 146"/>
          <p:cNvPicPr preferRelativeResize="0"/>
          <p:nvPr/>
        </p:nvPicPr>
        <p:blipFill>
          <a:blip r:embed="rId3">
            <a:alphaModFix/>
          </a:blip>
          <a:stretch>
            <a:fillRect/>
          </a:stretch>
        </p:blipFill>
        <p:spPr>
          <a:xfrm>
            <a:off x="3917394" y="1786969"/>
            <a:ext cx="1013525" cy="982550"/>
          </a:xfrm>
          <a:prstGeom prst="rect">
            <a:avLst/>
          </a:prstGeom>
          <a:noFill/>
          <a:ln>
            <a:noFill/>
          </a:ln>
        </p:spPr>
      </p:pic>
      <p:pic>
        <p:nvPicPr>
          <p:cNvPr id="2" name="Picture 1" descr="Screen Shot 2016-02-26 at 12.27.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242" y="3167292"/>
            <a:ext cx="3197411" cy="2261442"/>
          </a:xfrm>
          <a:prstGeom prst="rect">
            <a:avLst/>
          </a:prstGeom>
        </p:spPr>
      </p:pic>
      <p:sp>
        <p:nvSpPr>
          <p:cNvPr id="3" name="TextBox 2"/>
          <p:cNvSpPr txBox="1"/>
          <p:nvPr/>
        </p:nvSpPr>
        <p:spPr>
          <a:xfrm>
            <a:off x="3391646" y="1417637"/>
            <a:ext cx="2160805" cy="369332"/>
          </a:xfrm>
          <a:prstGeom prst="rect">
            <a:avLst/>
          </a:prstGeom>
          <a:noFill/>
        </p:spPr>
        <p:txBody>
          <a:bodyPr wrap="none" rtlCol="0">
            <a:spAutoFit/>
          </a:bodyPr>
          <a:lstStyle/>
          <a:p>
            <a:r>
              <a:rPr lang="en-US" sz="1800" dirty="0" smtClean="0"/>
              <a:t>At a fixed budget</a:t>
            </a:r>
            <a:r>
              <a:rPr lang="is-IS" sz="1800" dirty="0" smtClean="0"/>
              <a:t>…</a:t>
            </a:r>
            <a:endParaRPr lang="en-US" sz="1800" dirty="0"/>
          </a:p>
        </p:txBody>
      </p:sp>
      <p:pic>
        <p:nvPicPr>
          <p:cNvPr id="7" name="Shape 100"/>
          <p:cNvPicPr preferRelativeResize="0">
            <a:picLocks noChangeAspect="1"/>
          </p:cNvPicPr>
          <p:nvPr/>
        </p:nvPicPr>
        <p:blipFill rotWithShape="1">
          <a:blip r:embed="rId5">
            <a:alphaModFix/>
          </a:blip>
          <a:srcRect/>
          <a:stretch/>
        </p:blipFill>
        <p:spPr>
          <a:xfrm>
            <a:off x="5103335" y="4006307"/>
            <a:ext cx="524281" cy="598563"/>
          </a:xfrm>
          <a:prstGeom prst="rect">
            <a:avLst/>
          </a:prstGeom>
          <a:noFill/>
          <a:ln>
            <a:noFill/>
          </a:ln>
        </p:spPr>
      </p:pic>
      <p:pic>
        <p:nvPicPr>
          <p:cNvPr id="8" name="Shape 100"/>
          <p:cNvPicPr preferRelativeResize="0">
            <a:picLocks noChangeAspect="1"/>
          </p:cNvPicPr>
          <p:nvPr/>
        </p:nvPicPr>
        <p:blipFill rotWithShape="1">
          <a:blip r:embed="rId5">
            <a:alphaModFix/>
          </a:blip>
          <a:srcRect/>
          <a:stretch/>
        </p:blipFill>
        <p:spPr>
          <a:xfrm>
            <a:off x="4579054" y="4006307"/>
            <a:ext cx="524281" cy="598563"/>
          </a:xfrm>
          <a:prstGeom prst="rect">
            <a:avLst/>
          </a:prstGeom>
          <a:noFill/>
          <a:ln>
            <a:noFill/>
          </a:ln>
        </p:spPr>
      </p:pic>
      <p:pic>
        <p:nvPicPr>
          <p:cNvPr id="9" name="Shape 100"/>
          <p:cNvPicPr preferRelativeResize="0">
            <a:picLocks noChangeAspect="1"/>
          </p:cNvPicPr>
          <p:nvPr/>
        </p:nvPicPr>
        <p:blipFill rotWithShape="1">
          <a:blip r:embed="rId5">
            <a:alphaModFix/>
          </a:blip>
          <a:srcRect/>
          <a:stretch/>
        </p:blipFill>
        <p:spPr>
          <a:xfrm>
            <a:off x="5682174" y="4006307"/>
            <a:ext cx="524281" cy="598563"/>
          </a:xfrm>
          <a:prstGeom prst="rect">
            <a:avLst/>
          </a:prstGeom>
          <a:noFill/>
          <a:ln>
            <a:noFill/>
          </a:ln>
        </p:spPr>
      </p:pic>
      <p:pic>
        <p:nvPicPr>
          <p:cNvPr id="10" name="Shape 100"/>
          <p:cNvPicPr preferRelativeResize="0">
            <a:picLocks noChangeAspect="1"/>
          </p:cNvPicPr>
          <p:nvPr/>
        </p:nvPicPr>
        <p:blipFill rotWithShape="1">
          <a:blip r:embed="rId5">
            <a:alphaModFix/>
          </a:blip>
          <a:srcRect/>
          <a:stretch/>
        </p:blipFill>
        <p:spPr>
          <a:xfrm>
            <a:off x="2942070" y="3919189"/>
            <a:ext cx="748400" cy="854436"/>
          </a:xfrm>
          <a:prstGeom prst="rect">
            <a:avLst/>
          </a:prstGeom>
          <a:noFill/>
          <a:ln>
            <a:noFill/>
          </a:ln>
        </p:spPr>
      </p:pic>
      <p:sp>
        <p:nvSpPr>
          <p:cNvPr id="5" name="TextBox 4"/>
          <p:cNvSpPr txBox="1"/>
          <p:nvPr/>
        </p:nvSpPr>
        <p:spPr>
          <a:xfrm>
            <a:off x="2450326" y="5120957"/>
            <a:ext cx="1467068" cy="523220"/>
          </a:xfrm>
          <a:prstGeom prst="rect">
            <a:avLst/>
          </a:prstGeom>
          <a:noFill/>
        </p:spPr>
        <p:txBody>
          <a:bodyPr wrap="none" rtlCol="0">
            <a:spAutoFit/>
          </a:bodyPr>
          <a:lstStyle/>
          <a:p>
            <a:r>
              <a:rPr lang="en-US" dirty="0" smtClean="0"/>
              <a:t>Few samples </a:t>
            </a:r>
          </a:p>
          <a:p>
            <a:r>
              <a:rPr lang="en-US" dirty="0" smtClean="0"/>
              <a:t>at higher quality</a:t>
            </a:r>
            <a:endParaRPr lang="en-US" dirty="0"/>
          </a:p>
        </p:txBody>
      </p:sp>
      <p:sp>
        <p:nvSpPr>
          <p:cNvPr id="12" name="TextBox 11"/>
          <p:cNvSpPr txBox="1"/>
          <p:nvPr/>
        </p:nvSpPr>
        <p:spPr>
          <a:xfrm>
            <a:off x="4795710" y="5120957"/>
            <a:ext cx="1390124" cy="523220"/>
          </a:xfrm>
          <a:prstGeom prst="rect">
            <a:avLst/>
          </a:prstGeom>
          <a:noFill/>
        </p:spPr>
        <p:txBody>
          <a:bodyPr wrap="none" rtlCol="0">
            <a:spAutoFit/>
          </a:bodyPr>
          <a:lstStyle/>
          <a:p>
            <a:r>
              <a:rPr lang="en-US" dirty="0" smtClean="0"/>
              <a:t>More samples </a:t>
            </a:r>
          </a:p>
          <a:p>
            <a:r>
              <a:rPr lang="en-US" dirty="0"/>
              <a:t>a</a:t>
            </a:r>
            <a:r>
              <a:rPr lang="en-US" dirty="0" smtClean="0"/>
              <a:t>t lower quality</a:t>
            </a:r>
            <a:endParaRPr lang="en-US" dirty="0"/>
          </a:p>
        </p:txBody>
      </p:sp>
    </p:spTree>
    <p:extLst>
      <p:ext uri="{BB962C8B-B14F-4D97-AF65-F5344CB8AC3E}">
        <p14:creationId xmlns:p14="http://schemas.microsoft.com/office/powerpoint/2010/main" val="9444266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a:solidFill>
                  <a:schemeClr val="dk1"/>
                </a:solidFill>
                <a:latin typeface="Calibri"/>
                <a:ea typeface="Calibri"/>
                <a:cs typeface="Calibri"/>
                <a:sym typeface="Calibri"/>
              </a:rPr>
              <a:t>Simulations design</a:t>
            </a:r>
          </a:p>
        </p:txBody>
      </p:sp>
      <p:sp>
        <p:nvSpPr>
          <p:cNvPr id="184" name="Shape 184"/>
          <p:cNvSpPr txBox="1"/>
          <p:nvPr/>
        </p:nvSpPr>
        <p:spPr>
          <a:xfrm>
            <a:off x="835075" y="1483775"/>
            <a:ext cx="7770300" cy="4562099"/>
          </a:xfrm>
          <a:prstGeom prst="rect">
            <a:avLst/>
          </a:prstGeom>
          <a:noFill/>
          <a:ln>
            <a:noFill/>
          </a:ln>
        </p:spPr>
        <p:txBody>
          <a:bodyPr lIns="91425" tIns="91425" rIns="91425" bIns="91425" anchor="t" anchorCtr="0">
            <a:noAutofit/>
          </a:bodyPr>
          <a:lstStyle/>
          <a:p>
            <a:pPr lvl="0" rtl="0">
              <a:spcBef>
                <a:spcPts val="0"/>
              </a:spcBef>
              <a:buNone/>
            </a:pPr>
            <a:r>
              <a:rPr lang="en-US" sz="2000" dirty="0">
                <a:solidFill>
                  <a:schemeClr val="dk1"/>
                </a:solidFill>
              </a:rPr>
              <a:t>The sequencing strategy can easily be </a:t>
            </a:r>
            <a:r>
              <a:rPr lang="en-US" sz="2000" dirty="0" smtClean="0">
                <a:solidFill>
                  <a:schemeClr val="dk1"/>
                </a:solidFill>
              </a:rPr>
              <a:t>modeled </a:t>
            </a:r>
            <a:r>
              <a:rPr lang="en-US" sz="2000" dirty="0">
                <a:solidFill>
                  <a:schemeClr val="dk1"/>
                </a:solidFill>
              </a:rPr>
              <a:t>in terms of the number of sequenced samples and the per-sample sequencing depth.</a:t>
            </a:r>
          </a:p>
        </p:txBody>
      </p:sp>
      <p:sp>
        <p:nvSpPr>
          <p:cNvPr id="185" name="Shape 185"/>
          <p:cNvSpPr txBox="1"/>
          <p:nvPr/>
        </p:nvSpPr>
        <p:spPr>
          <a:xfrm>
            <a:off x="1041125" y="4279950"/>
            <a:ext cx="6445800" cy="1540200"/>
          </a:xfrm>
          <a:prstGeom prst="rect">
            <a:avLst/>
          </a:prstGeom>
          <a:noFill/>
          <a:ln>
            <a:noFill/>
          </a:ln>
        </p:spPr>
        <p:txBody>
          <a:bodyPr lIns="91425" tIns="91425" rIns="91425" bIns="91425" anchor="t" anchorCtr="0">
            <a:noAutofit/>
          </a:bodyPr>
          <a:lstStyle/>
          <a:p>
            <a:pPr>
              <a:spcBef>
                <a:spcPts val="0"/>
              </a:spcBef>
              <a:buNone/>
            </a:pPr>
            <a:endParaRPr/>
          </a:p>
        </p:txBody>
      </p:sp>
      <p:sp>
        <p:nvSpPr>
          <p:cNvPr id="186" name="Shape 186"/>
          <p:cNvSpPr txBox="1"/>
          <p:nvPr/>
        </p:nvSpPr>
        <p:spPr>
          <a:xfrm>
            <a:off x="952825" y="4005250"/>
            <a:ext cx="7132799" cy="1540200"/>
          </a:xfrm>
          <a:prstGeom prst="rect">
            <a:avLst/>
          </a:prstGeom>
          <a:noFill/>
          <a:ln>
            <a:noFill/>
          </a:ln>
        </p:spPr>
        <p:txBody>
          <a:bodyPr lIns="91425" tIns="91425" rIns="91425" bIns="91425" anchor="t" anchorCtr="0">
            <a:noAutofit/>
          </a:bodyPr>
          <a:lstStyle/>
          <a:p>
            <a:pPr lvl="0">
              <a:spcBef>
                <a:spcPts val="0"/>
              </a:spcBef>
              <a:buNone/>
            </a:pPr>
            <a:endParaRPr/>
          </a:p>
        </p:txBody>
      </p:sp>
      <p:graphicFrame>
        <p:nvGraphicFramePr>
          <p:cNvPr id="187" name="Shape 187"/>
          <p:cNvGraphicFramePr/>
          <p:nvPr/>
        </p:nvGraphicFramePr>
        <p:xfrm>
          <a:off x="2139975" y="2590950"/>
          <a:ext cx="4507750" cy="2285850"/>
        </p:xfrm>
        <a:graphic>
          <a:graphicData uri="http://schemas.openxmlformats.org/drawingml/2006/table">
            <a:tbl>
              <a:tblPr>
                <a:noFill/>
              </a:tblPr>
              <a:tblGrid>
                <a:gridCol w="2253875"/>
                <a:gridCol w="2253875"/>
              </a:tblGrid>
              <a:tr h="405600">
                <a:tc>
                  <a:txBody>
                    <a:bodyPr/>
                    <a:lstStyle/>
                    <a:p>
                      <a:pPr algn="ctr">
                        <a:spcBef>
                          <a:spcPts val="0"/>
                        </a:spcBef>
                        <a:buNone/>
                      </a:pPr>
                      <a:r>
                        <a:rPr lang="en-US" b="1"/>
                        <a:t>Sample size</a:t>
                      </a:r>
                    </a:p>
                  </a:txBody>
                  <a:tcPr marL="91425" marR="91425" marT="91425" marB="91425"/>
                </a:tc>
                <a:tc>
                  <a:txBody>
                    <a:bodyPr/>
                    <a:lstStyle/>
                    <a:p>
                      <a:pPr algn="ctr">
                        <a:spcBef>
                          <a:spcPts val="0"/>
                        </a:spcBef>
                        <a:buNone/>
                      </a:pPr>
                      <a:r>
                        <a:rPr lang="en-US" b="1"/>
                        <a:t>Per-sample depth</a:t>
                      </a:r>
                    </a:p>
                  </a:txBody>
                  <a:tcPr marL="91425" marR="91425" marT="91425" marB="91425"/>
                </a:tc>
              </a:tr>
              <a:tr h="405600">
                <a:tc>
                  <a:txBody>
                    <a:bodyPr/>
                    <a:lstStyle/>
                    <a:p>
                      <a:pPr algn="ctr">
                        <a:spcBef>
                          <a:spcPts val="0"/>
                        </a:spcBef>
                        <a:buNone/>
                      </a:pPr>
                      <a:r>
                        <a:rPr lang="en-US"/>
                        <a:t>1,000</a:t>
                      </a:r>
                    </a:p>
                  </a:txBody>
                  <a:tcPr marL="91425" marR="91425" marT="91425" marB="91425"/>
                </a:tc>
                <a:tc>
                  <a:txBody>
                    <a:bodyPr/>
                    <a:lstStyle/>
                    <a:p>
                      <a:pPr algn="ctr">
                        <a:spcBef>
                          <a:spcPts val="0"/>
                        </a:spcBef>
                        <a:buNone/>
                      </a:pPr>
                      <a:r>
                        <a:rPr lang="en-US"/>
                        <a:t>1X</a:t>
                      </a:r>
                    </a:p>
                  </a:txBody>
                  <a:tcPr marL="91425" marR="91425" marT="91425" marB="91425"/>
                </a:tc>
              </a:tr>
              <a:tr h="405600">
                <a:tc>
                  <a:txBody>
                    <a:bodyPr/>
                    <a:lstStyle/>
                    <a:p>
                      <a:pPr algn="ctr">
                        <a:spcBef>
                          <a:spcPts val="0"/>
                        </a:spcBef>
                        <a:buNone/>
                      </a:pPr>
                      <a:r>
                        <a:rPr lang="en-US"/>
                        <a:t>500</a:t>
                      </a:r>
                    </a:p>
                  </a:txBody>
                  <a:tcPr marL="91425" marR="91425" marT="91425" marB="91425"/>
                </a:tc>
                <a:tc>
                  <a:txBody>
                    <a:bodyPr/>
                    <a:lstStyle/>
                    <a:p>
                      <a:pPr algn="ctr">
                        <a:spcBef>
                          <a:spcPts val="0"/>
                        </a:spcBef>
                        <a:buNone/>
                      </a:pPr>
                      <a:r>
                        <a:rPr lang="en-US"/>
                        <a:t>2X</a:t>
                      </a:r>
                    </a:p>
                  </a:txBody>
                  <a:tcPr marL="91425" marR="91425" marT="91425" marB="91425"/>
                </a:tc>
              </a:tr>
              <a:tr h="405600">
                <a:tc>
                  <a:txBody>
                    <a:bodyPr/>
                    <a:lstStyle/>
                    <a:p>
                      <a:pPr algn="ctr">
                        <a:spcBef>
                          <a:spcPts val="0"/>
                        </a:spcBef>
                        <a:buNone/>
                      </a:pPr>
                      <a:r>
                        <a:rPr lang="en-US"/>
                        <a:t>100</a:t>
                      </a:r>
                    </a:p>
                  </a:txBody>
                  <a:tcPr marL="91425" marR="91425" marT="91425" marB="91425"/>
                </a:tc>
                <a:tc>
                  <a:txBody>
                    <a:bodyPr/>
                    <a:lstStyle/>
                    <a:p>
                      <a:pPr algn="ctr">
                        <a:spcBef>
                          <a:spcPts val="0"/>
                        </a:spcBef>
                        <a:buNone/>
                      </a:pPr>
                      <a:r>
                        <a:rPr lang="en-US"/>
                        <a:t>10X</a:t>
                      </a:r>
                    </a:p>
                  </a:txBody>
                  <a:tcPr marL="91425" marR="91425" marT="91425" marB="91425"/>
                </a:tc>
              </a:tr>
              <a:tr h="405600">
                <a:tc>
                  <a:txBody>
                    <a:bodyPr/>
                    <a:lstStyle/>
                    <a:p>
                      <a:pPr algn="ctr">
                        <a:spcBef>
                          <a:spcPts val="0"/>
                        </a:spcBef>
                        <a:buNone/>
                      </a:pPr>
                      <a:r>
                        <a:rPr lang="en-US"/>
                        <a:t>20</a:t>
                      </a:r>
                    </a:p>
                  </a:txBody>
                  <a:tcPr marL="91425" marR="91425" marT="91425" marB="91425"/>
                </a:tc>
                <a:tc>
                  <a:txBody>
                    <a:bodyPr/>
                    <a:lstStyle/>
                    <a:p>
                      <a:pPr algn="ctr">
                        <a:spcBef>
                          <a:spcPts val="0"/>
                        </a:spcBef>
                        <a:buNone/>
                      </a:pPr>
                      <a:r>
                        <a:rPr lang="en-US"/>
                        <a:t>50X</a:t>
                      </a:r>
                    </a:p>
                  </a:txBody>
                  <a:tcPr marL="91425" marR="91425" marT="91425" marB="91425"/>
                </a:tc>
              </a:tr>
            </a:tbl>
          </a:graphicData>
        </a:graphic>
      </p:graphicFrame>
      <p:sp>
        <p:nvSpPr>
          <p:cNvPr id="188" name="Shape 188"/>
          <p:cNvSpPr/>
          <p:nvPr/>
        </p:nvSpPr>
        <p:spPr>
          <a:xfrm rot="5400000">
            <a:off x="4278849" y="3818924"/>
            <a:ext cx="289500" cy="2320200"/>
          </a:xfrm>
          <a:prstGeom prst="rightBrace">
            <a:avLst>
              <a:gd name="adj1" fmla="val 0"/>
              <a:gd name="adj2" fmla="val 47783"/>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89" name="Shape 189"/>
          <p:cNvSpPr txBox="1"/>
          <p:nvPr/>
        </p:nvSpPr>
        <p:spPr>
          <a:xfrm>
            <a:off x="3405625" y="5280700"/>
            <a:ext cx="1971899" cy="539400"/>
          </a:xfrm>
          <a:prstGeom prst="rect">
            <a:avLst/>
          </a:prstGeom>
          <a:noFill/>
          <a:ln>
            <a:noFill/>
          </a:ln>
        </p:spPr>
        <p:txBody>
          <a:bodyPr lIns="91425" tIns="91425" rIns="91425" bIns="91425" anchor="t" anchorCtr="0">
            <a:noAutofit/>
          </a:bodyPr>
          <a:lstStyle/>
          <a:p>
            <a:pPr>
              <a:spcBef>
                <a:spcPts val="0"/>
              </a:spcBef>
              <a:buNone/>
            </a:pPr>
            <a:r>
              <a:rPr lang="en-US"/>
              <a:t>total depth is 1,000X</a:t>
            </a:r>
          </a:p>
        </p:txBody>
      </p:sp>
      <p:sp>
        <p:nvSpPr>
          <p:cNvPr id="2" name="TextBox 1"/>
          <p:cNvSpPr txBox="1"/>
          <p:nvPr/>
        </p:nvSpPr>
        <p:spPr>
          <a:xfrm>
            <a:off x="6647725" y="6453565"/>
            <a:ext cx="2064012" cy="307777"/>
          </a:xfrm>
          <a:prstGeom prst="rect">
            <a:avLst/>
          </a:prstGeom>
          <a:noFill/>
        </p:spPr>
        <p:txBody>
          <a:bodyPr wrap="none" rtlCol="0">
            <a:spAutoFit/>
          </a:bodyPr>
          <a:lstStyle/>
          <a:p>
            <a:r>
              <a:rPr lang="en-US" sz="1400" dirty="0" err="1" smtClean="0"/>
              <a:t>Fumagalli</a:t>
            </a:r>
            <a:r>
              <a:rPr lang="en-US" sz="1400" dirty="0" smtClean="0"/>
              <a:t>. </a:t>
            </a:r>
            <a:r>
              <a:rPr lang="en-US" sz="1400" dirty="0" err="1" smtClean="0"/>
              <a:t>PLoS</a:t>
            </a:r>
            <a:r>
              <a:rPr lang="en-US" sz="1400" dirty="0" smtClean="0"/>
              <a:t> One 2012</a:t>
            </a:r>
            <a:endParaRPr lang="en-US" sz="1400" dirty="0"/>
          </a:p>
        </p:txBody>
      </p:sp>
    </p:spTree>
    <p:extLst>
      <p:ext uri="{BB962C8B-B14F-4D97-AF65-F5344CB8AC3E}">
        <p14:creationId xmlns:p14="http://schemas.microsoft.com/office/powerpoint/2010/main" val="16753769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Shape 203"/>
          <p:cNvPicPr preferRelativeResize="0"/>
          <p:nvPr/>
        </p:nvPicPr>
        <p:blipFill>
          <a:blip r:embed="rId3">
            <a:alphaModFix/>
          </a:blip>
          <a:stretch>
            <a:fillRect/>
          </a:stretch>
        </p:blipFill>
        <p:spPr>
          <a:xfrm>
            <a:off x="2694602" y="0"/>
            <a:ext cx="3754795" cy="6857999"/>
          </a:xfrm>
          <a:prstGeom prst="rect">
            <a:avLst/>
          </a:prstGeom>
          <a:noFill/>
          <a:ln>
            <a:noFill/>
          </a:ln>
        </p:spPr>
      </p:pic>
      <p:sp>
        <p:nvSpPr>
          <p:cNvPr id="204" name="Shape 204"/>
          <p:cNvSpPr/>
          <p:nvPr/>
        </p:nvSpPr>
        <p:spPr>
          <a:xfrm>
            <a:off x="3670525" y="806800"/>
            <a:ext cx="2305499" cy="5474700"/>
          </a:xfrm>
          <a:prstGeom prst="rect">
            <a:avLst/>
          </a:prstGeom>
          <a:solidFill>
            <a:srgbClr val="FFFFFF"/>
          </a:solidFill>
          <a:ln>
            <a:noFill/>
          </a:ln>
        </p:spPr>
        <p:txBody>
          <a:bodyPr lIns="91425" tIns="91425" rIns="91425" bIns="91425" anchor="ctr" anchorCtr="0">
            <a:noAutofit/>
          </a:bodyPr>
          <a:lstStyle/>
          <a:p>
            <a:pPr>
              <a:spcBef>
                <a:spcPts val="0"/>
              </a:spcBef>
              <a:buNone/>
            </a:pPr>
            <a:endParaRPr dirty="0"/>
          </a:p>
        </p:txBody>
      </p:sp>
      <p:pic>
        <p:nvPicPr>
          <p:cNvPr id="4" name="Shape 196"/>
          <p:cNvPicPr preferRelativeResize="0"/>
          <p:nvPr/>
        </p:nvPicPr>
        <p:blipFill>
          <a:blip r:embed="rId4">
            <a:alphaModFix/>
          </a:blip>
          <a:stretch>
            <a:fillRect/>
          </a:stretch>
        </p:blipFill>
        <p:spPr>
          <a:xfrm>
            <a:off x="170604" y="2169344"/>
            <a:ext cx="2495550" cy="1133475"/>
          </a:xfrm>
          <a:prstGeom prst="rect">
            <a:avLst/>
          </a:prstGeom>
          <a:noFill/>
          <a:ln>
            <a:noFill/>
          </a:ln>
        </p:spPr>
      </p:pic>
      <p:sp>
        <p:nvSpPr>
          <p:cNvPr id="2" name="TextBox 1"/>
          <p:cNvSpPr txBox="1"/>
          <p:nvPr/>
        </p:nvSpPr>
        <p:spPr>
          <a:xfrm>
            <a:off x="3886022" y="1023724"/>
            <a:ext cx="1942284" cy="1754327"/>
          </a:xfrm>
          <a:prstGeom prst="rect">
            <a:avLst/>
          </a:prstGeom>
          <a:noFill/>
        </p:spPr>
        <p:txBody>
          <a:bodyPr wrap="none" rtlCol="0">
            <a:spAutoFit/>
          </a:bodyPr>
          <a:lstStyle/>
          <a:p>
            <a:r>
              <a:rPr lang="en-US" sz="1800" dirty="0" smtClean="0"/>
              <a:t>Over-estimating</a:t>
            </a:r>
          </a:p>
          <a:p>
            <a:endParaRPr lang="en-US" sz="1800" dirty="0"/>
          </a:p>
          <a:p>
            <a:endParaRPr lang="en-US" sz="1800" dirty="0" smtClean="0"/>
          </a:p>
          <a:p>
            <a:endParaRPr lang="en-US" sz="1800" dirty="0"/>
          </a:p>
          <a:p>
            <a:endParaRPr lang="en-US" sz="1800" dirty="0" smtClean="0"/>
          </a:p>
          <a:p>
            <a:r>
              <a:rPr lang="en-US" sz="1800" dirty="0" smtClean="0"/>
              <a:t>Under-estimating</a:t>
            </a:r>
            <a:endParaRPr lang="en-US" sz="1800" dirty="0"/>
          </a:p>
        </p:txBody>
      </p:sp>
      <p:cxnSp>
        <p:nvCxnSpPr>
          <p:cNvPr id="5" name="Straight Connector 4"/>
          <p:cNvCxnSpPr/>
          <p:nvPr/>
        </p:nvCxnSpPr>
        <p:spPr>
          <a:xfrm>
            <a:off x="3670525" y="2009531"/>
            <a:ext cx="2305499" cy="1895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170604" y="3734695"/>
            <a:ext cx="2455908" cy="646331"/>
          </a:xfrm>
          <a:prstGeom prst="rect">
            <a:avLst/>
          </a:prstGeom>
          <a:noFill/>
        </p:spPr>
        <p:txBody>
          <a:bodyPr wrap="none" rtlCol="0">
            <a:spAutoFit/>
          </a:bodyPr>
          <a:lstStyle/>
          <a:p>
            <a:r>
              <a:rPr lang="en-US" sz="1800" dirty="0" smtClean="0"/>
              <a:t>Compared against the</a:t>
            </a:r>
          </a:p>
          <a:p>
            <a:r>
              <a:rPr lang="en-US" sz="1800" dirty="0" smtClean="0"/>
              <a:t> whole </a:t>
            </a:r>
            <a:r>
              <a:rPr lang="en-US" sz="1800" b="1" dirty="0" smtClean="0"/>
              <a:t>population!</a:t>
            </a:r>
            <a:endParaRPr lang="en-US" sz="1800" b="1" dirty="0"/>
          </a:p>
        </p:txBody>
      </p:sp>
    </p:spTree>
    <p:extLst>
      <p:ext uri="{BB962C8B-B14F-4D97-AF65-F5344CB8AC3E}">
        <p14:creationId xmlns:p14="http://schemas.microsoft.com/office/powerpoint/2010/main" val="30338196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Shape 210"/>
          <p:cNvPicPr preferRelativeResize="0"/>
          <p:nvPr/>
        </p:nvPicPr>
        <p:blipFill>
          <a:blip r:embed="rId3">
            <a:alphaModFix/>
          </a:blip>
          <a:stretch>
            <a:fillRect/>
          </a:stretch>
        </p:blipFill>
        <p:spPr>
          <a:xfrm>
            <a:off x="2694602" y="0"/>
            <a:ext cx="3754795" cy="6857999"/>
          </a:xfrm>
          <a:prstGeom prst="rect">
            <a:avLst/>
          </a:prstGeom>
          <a:noFill/>
          <a:ln>
            <a:noFill/>
          </a:ln>
        </p:spPr>
      </p:pic>
      <p:pic>
        <p:nvPicPr>
          <p:cNvPr id="3" name="Shape 196"/>
          <p:cNvPicPr preferRelativeResize="0"/>
          <p:nvPr/>
        </p:nvPicPr>
        <p:blipFill>
          <a:blip r:embed="rId4">
            <a:alphaModFix/>
          </a:blip>
          <a:stretch>
            <a:fillRect/>
          </a:stretch>
        </p:blipFill>
        <p:spPr>
          <a:xfrm>
            <a:off x="170604" y="2169344"/>
            <a:ext cx="2495550" cy="1133475"/>
          </a:xfrm>
          <a:prstGeom prst="rect">
            <a:avLst/>
          </a:prstGeom>
          <a:noFill/>
          <a:ln>
            <a:noFill/>
          </a:ln>
        </p:spPr>
      </p:pic>
      <p:sp>
        <p:nvSpPr>
          <p:cNvPr id="4" name="TextBox 3"/>
          <p:cNvSpPr txBox="1"/>
          <p:nvPr/>
        </p:nvSpPr>
        <p:spPr>
          <a:xfrm>
            <a:off x="170604" y="3734695"/>
            <a:ext cx="2455908" cy="646331"/>
          </a:xfrm>
          <a:prstGeom prst="rect">
            <a:avLst/>
          </a:prstGeom>
          <a:noFill/>
        </p:spPr>
        <p:txBody>
          <a:bodyPr wrap="none" rtlCol="0">
            <a:spAutoFit/>
          </a:bodyPr>
          <a:lstStyle/>
          <a:p>
            <a:r>
              <a:rPr lang="en-US" sz="1800" dirty="0" smtClean="0"/>
              <a:t>Compared against the</a:t>
            </a:r>
          </a:p>
          <a:p>
            <a:r>
              <a:rPr lang="en-US" sz="1800" dirty="0" smtClean="0"/>
              <a:t> whole </a:t>
            </a:r>
            <a:r>
              <a:rPr lang="en-US" sz="1800" b="1" dirty="0" smtClean="0"/>
              <a:t>population!</a:t>
            </a:r>
            <a:endParaRPr lang="en-US" sz="1800" b="1" dirty="0"/>
          </a:p>
        </p:txBody>
      </p:sp>
    </p:spTree>
    <p:extLst>
      <p:ext uri="{BB962C8B-B14F-4D97-AF65-F5344CB8AC3E}">
        <p14:creationId xmlns:p14="http://schemas.microsoft.com/office/powerpoint/2010/main" val="13547733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216" name="Shape 216"/>
          <p:cNvPicPr preferRelativeResize="0"/>
          <p:nvPr/>
        </p:nvPicPr>
        <p:blipFill>
          <a:blip r:embed="rId3">
            <a:alphaModFix/>
          </a:blip>
          <a:stretch>
            <a:fillRect/>
          </a:stretch>
        </p:blipFill>
        <p:spPr>
          <a:xfrm>
            <a:off x="2774673" y="0"/>
            <a:ext cx="3594651" cy="6857998"/>
          </a:xfrm>
          <a:prstGeom prst="rect">
            <a:avLst/>
          </a:prstGeom>
          <a:noFill/>
          <a:ln>
            <a:noFill/>
          </a:ln>
        </p:spPr>
      </p:pic>
      <p:sp>
        <p:nvSpPr>
          <p:cNvPr id="217" name="Shape 217"/>
          <p:cNvSpPr/>
          <p:nvPr/>
        </p:nvSpPr>
        <p:spPr>
          <a:xfrm>
            <a:off x="3807875" y="767550"/>
            <a:ext cx="2305499" cy="5474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pic>
        <p:nvPicPr>
          <p:cNvPr id="4" name="Shape 196"/>
          <p:cNvPicPr preferRelativeResize="0"/>
          <p:nvPr/>
        </p:nvPicPr>
        <p:blipFill>
          <a:blip r:embed="rId4">
            <a:alphaModFix/>
          </a:blip>
          <a:stretch>
            <a:fillRect/>
          </a:stretch>
        </p:blipFill>
        <p:spPr>
          <a:xfrm>
            <a:off x="170604" y="2188302"/>
            <a:ext cx="2495550" cy="1133475"/>
          </a:xfrm>
          <a:prstGeom prst="rect">
            <a:avLst/>
          </a:prstGeom>
          <a:noFill/>
          <a:ln>
            <a:noFill/>
          </a:ln>
        </p:spPr>
      </p:pic>
      <p:sp>
        <p:nvSpPr>
          <p:cNvPr id="5" name="TextBox 4"/>
          <p:cNvSpPr txBox="1"/>
          <p:nvPr/>
        </p:nvSpPr>
        <p:spPr>
          <a:xfrm>
            <a:off x="170604" y="3734695"/>
            <a:ext cx="2455908" cy="646331"/>
          </a:xfrm>
          <a:prstGeom prst="rect">
            <a:avLst/>
          </a:prstGeom>
          <a:noFill/>
        </p:spPr>
        <p:txBody>
          <a:bodyPr wrap="none" rtlCol="0">
            <a:spAutoFit/>
          </a:bodyPr>
          <a:lstStyle/>
          <a:p>
            <a:r>
              <a:rPr lang="en-US" sz="1800" dirty="0" smtClean="0"/>
              <a:t>Compared against the</a:t>
            </a:r>
          </a:p>
          <a:p>
            <a:r>
              <a:rPr lang="en-US" sz="1800" dirty="0" smtClean="0"/>
              <a:t> whole </a:t>
            </a:r>
            <a:r>
              <a:rPr lang="en-US" sz="1800" b="1" dirty="0" smtClean="0"/>
              <a:t>population!</a:t>
            </a:r>
            <a:endParaRPr lang="en-US" sz="1800" b="1" dirty="0"/>
          </a:p>
        </p:txBody>
      </p:sp>
    </p:spTree>
    <p:extLst>
      <p:ext uri="{BB962C8B-B14F-4D97-AF65-F5344CB8AC3E}">
        <p14:creationId xmlns:p14="http://schemas.microsoft.com/office/powerpoint/2010/main" val="33947548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a:blip r:embed="rId3">
            <a:alphaModFix/>
          </a:blip>
          <a:stretch>
            <a:fillRect/>
          </a:stretch>
        </p:blipFill>
        <p:spPr>
          <a:xfrm>
            <a:off x="2774673" y="0"/>
            <a:ext cx="3594651" cy="6857998"/>
          </a:xfrm>
          <a:prstGeom prst="rect">
            <a:avLst/>
          </a:prstGeom>
          <a:noFill/>
          <a:ln>
            <a:noFill/>
          </a:ln>
        </p:spPr>
      </p:pic>
      <p:pic>
        <p:nvPicPr>
          <p:cNvPr id="3" name="Shape 196"/>
          <p:cNvPicPr preferRelativeResize="0"/>
          <p:nvPr/>
        </p:nvPicPr>
        <p:blipFill>
          <a:blip r:embed="rId4">
            <a:alphaModFix/>
          </a:blip>
          <a:stretch>
            <a:fillRect/>
          </a:stretch>
        </p:blipFill>
        <p:spPr>
          <a:xfrm>
            <a:off x="170604" y="2169344"/>
            <a:ext cx="2495550" cy="1133475"/>
          </a:xfrm>
          <a:prstGeom prst="rect">
            <a:avLst/>
          </a:prstGeom>
          <a:noFill/>
          <a:ln>
            <a:noFill/>
          </a:ln>
        </p:spPr>
      </p:pic>
      <p:sp>
        <p:nvSpPr>
          <p:cNvPr id="4" name="TextBox 3"/>
          <p:cNvSpPr txBox="1"/>
          <p:nvPr/>
        </p:nvSpPr>
        <p:spPr>
          <a:xfrm>
            <a:off x="170604" y="3734695"/>
            <a:ext cx="2455908" cy="646331"/>
          </a:xfrm>
          <a:prstGeom prst="rect">
            <a:avLst/>
          </a:prstGeom>
          <a:noFill/>
        </p:spPr>
        <p:txBody>
          <a:bodyPr wrap="none" rtlCol="0">
            <a:spAutoFit/>
          </a:bodyPr>
          <a:lstStyle/>
          <a:p>
            <a:r>
              <a:rPr lang="en-US" sz="1800" dirty="0" smtClean="0"/>
              <a:t>Compared against the</a:t>
            </a:r>
          </a:p>
          <a:p>
            <a:r>
              <a:rPr lang="en-US" sz="1800" dirty="0" smtClean="0"/>
              <a:t> whole </a:t>
            </a:r>
            <a:r>
              <a:rPr lang="en-US" sz="1800" b="1" dirty="0" smtClean="0"/>
              <a:t>population!</a:t>
            </a:r>
            <a:endParaRPr lang="en-US" sz="1800" b="1" dirty="0"/>
          </a:p>
        </p:txBody>
      </p:sp>
    </p:spTree>
    <p:extLst>
      <p:ext uri="{BB962C8B-B14F-4D97-AF65-F5344CB8AC3E}">
        <p14:creationId xmlns:p14="http://schemas.microsoft.com/office/powerpoint/2010/main" val="146820517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Shape 229"/>
          <p:cNvPicPr preferRelativeResize="0"/>
          <p:nvPr/>
        </p:nvPicPr>
        <p:blipFill>
          <a:blip r:embed="rId3">
            <a:alphaModFix/>
          </a:blip>
          <a:stretch>
            <a:fillRect/>
          </a:stretch>
        </p:blipFill>
        <p:spPr>
          <a:xfrm>
            <a:off x="928434" y="0"/>
            <a:ext cx="7287131" cy="6858000"/>
          </a:xfrm>
          <a:prstGeom prst="rect">
            <a:avLst/>
          </a:prstGeom>
          <a:noFill/>
          <a:ln>
            <a:noFill/>
          </a:ln>
        </p:spPr>
      </p:pic>
      <p:sp>
        <p:nvSpPr>
          <p:cNvPr id="230" name="Shape 230"/>
          <p:cNvSpPr/>
          <p:nvPr/>
        </p:nvSpPr>
        <p:spPr>
          <a:xfrm>
            <a:off x="1826675" y="767550"/>
            <a:ext cx="2305499" cy="5474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31" name="Shape 231"/>
          <p:cNvSpPr/>
          <p:nvPr/>
        </p:nvSpPr>
        <p:spPr>
          <a:xfrm>
            <a:off x="5599400" y="812025"/>
            <a:ext cx="2305499" cy="5474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32" name="Shape 232"/>
          <p:cNvSpPr txBox="1"/>
          <p:nvPr/>
        </p:nvSpPr>
        <p:spPr>
          <a:xfrm>
            <a:off x="4072775" y="80775"/>
            <a:ext cx="1559999" cy="304200"/>
          </a:xfrm>
          <a:prstGeom prst="rect">
            <a:avLst/>
          </a:prstGeom>
          <a:noFill/>
          <a:ln>
            <a:noFill/>
          </a:ln>
        </p:spPr>
        <p:txBody>
          <a:bodyPr lIns="91425" tIns="91425" rIns="91425" bIns="91425" anchor="t" anchorCtr="0">
            <a:noAutofit/>
          </a:bodyPr>
          <a:lstStyle/>
          <a:p>
            <a:pPr>
              <a:spcBef>
                <a:spcPts val="0"/>
              </a:spcBef>
              <a:buNone/>
            </a:pPr>
            <a:r>
              <a:rPr lang="en-US" sz="1600" b="1" dirty="0"/>
              <a:t>SNP calling</a:t>
            </a:r>
          </a:p>
        </p:txBody>
      </p:sp>
    </p:spTree>
    <p:extLst>
      <p:ext uri="{BB962C8B-B14F-4D97-AF65-F5344CB8AC3E}">
        <p14:creationId xmlns:p14="http://schemas.microsoft.com/office/powerpoint/2010/main" val="335710031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3" name="TextBox 2"/>
          <p:cNvSpPr txBox="1"/>
          <p:nvPr/>
        </p:nvSpPr>
        <p:spPr>
          <a:xfrm>
            <a:off x="283488" y="4536615"/>
            <a:ext cx="6635150" cy="2554545"/>
          </a:xfrm>
          <a:prstGeom prst="rect">
            <a:avLst/>
          </a:prstGeom>
          <a:noFill/>
        </p:spPr>
        <p:txBody>
          <a:bodyPr wrap="none" rtlCol="0">
            <a:spAutoFit/>
          </a:bodyPr>
          <a:lstStyle/>
          <a:p>
            <a:r>
              <a:rPr lang="en-US" sz="2000" dirty="0" smtClean="0"/>
              <a:t>Got issues?</a:t>
            </a:r>
          </a:p>
          <a:p>
            <a:pPr marL="342900" indent="-342900">
              <a:buFontTx/>
              <a:buChar char="-"/>
            </a:pPr>
            <a:r>
              <a:rPr lang="en-US" sz="2000" dirty="0" smtClean="0"/>
              <a:t>No reference panel information (no imputation/validation)</a:t>
            </a:r>
          </a:p>
          <a:p>
            <a:pPr marL="342900" indent="-342900">
              <a:buFontTx/>
              <a:buChar char="-"/>
            </a:pPr>
            <a:r>
              <a:rPr lang="en-US" sz="2000" dirty="0" smtClean="0"/>
              <a:t>No reference sequence (lower </a:t>
            </a:r>
            <a:r>
              <a:rPr lang="en-US" sz="2000" dirty="0" err="1" smtClean="0"/>
              <a:t>mappability</a:t>
            </a:r>
            <a:r>
              <a:rPr lang="en-US" sz="2000" dirty="0" smtClean="0"/>
              <a:t>?)</a:t>
            </a:r>
          </a:p>
          <a:p>
            <a:pPr marL="342900" indent="-342900">
              <a:buFontTx/>
              <a:buChar char="-"/>
            </a:pPr>
            <a:r>
              <a:rPr lang="en-US" sz="2000" dirty="0" smtClean="0"/>
              <a:t>No HWE assumption (inbred)</a:t>
            </a:r>
          </a:p>
          <a:p>
            <a:pPr marL="342900" indent="-342900">
              <a:buFontTx/>
              <a:buChar char="-"/>
            </a:pPr>
            <a:r>
              <a:rPr lang="en-US" sz="2000" dirty="0" smtClean="0"/>
              <a:t>Hyper/</a:t>
            </a:r>
            <a:r>
              <a:rPr lang="en-US" sz="2000" dirty="0" err="1" smtClean="0"/>
              <a:t>Hypovariability</a:t>
            </a:r>
            <a:r>
              <a:rPr lang="en-US" sz="2000" dirty="0" smtClean="0"/>
              <a:t> or polyploidy or huge genome</a:t>
            </a:r>
          </a:p>
          <a:p>
            <a:pPr marL="342900" indent="-342900">
              <a:buFontTx/>
              <a:buChar char="-"/>
            </a:pPr>
            <a:r>
              <a:rPr lang="en-US" sz="2000" dirty="0" smtClean="0"/>
              <a:t>No money (?)</a:t>
            </a:r>
          </a:p>
          <a:p>
            <a:pPr marL="342900" indent="-342900">
              <a:buFontTx/>
              <a:buChar char="-"/>
            </a:pPr>
            <a:r>
              <a:rPr lang="is-IS" sz="2000" b="1" dirty="0" smtClean="0"/>
              <a:t>Your inferences will be wrong!</a:t>
            </a:r>
            <a:endParaRPr lang="en-US" sz="2000" b="1" dirty="0" smtClean="0"/>
          </a:p>
          <a:p>
            <a:pPr marL="342900" indent="-342900">
              <a:buFontTx/>
              <a:buChar char="-"/>
            </a:pPr>
            <a:endParaRPr lang="en-US" sz="2000" dirty="0"/>
          </a:p>
        </p:txBody>
      </p:sp>
      <p:sp>
        <p:nvSpPr>
          <p:cNvPr id="28" name="Multiply 27"/>
          <p:cNvSpPr/>
          <p:nvPr/>
        </p:nvSpPr>
        <p:spPr>
          <a:xfrm>
            <a:off x="2400996" y="2221698"/>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2763951" y="253946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4511969" y="2521023"/>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6188717" y="253738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7454519" y="4465441"/>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6-03-01 at 3.39.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9400" y="1300940"/>
            <a:ext cx="6045200" cy="4660900"/>
          </a:xfrm>
          <a:prstGeom prst="rect">
            <a:avLst/>
          </a:prstGeom>
        </p:spPr>
      </p:pic>
    </p:spTree>
    <p:extLst>
      <p:ext uri="{BB962C8B-B14F-4D97-AF65-F5344CB8AC3E}">
        <p14:creationId xmlns:p14="http://schemas.microsoft.com/office/powerpoint/2010/main" val="14299453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Shape 238"/>
          <p:cNvPicPr preferRelativeResize="0"/>
          <p:nvPr/>
        </p:nvPicPr>
        <p:blipFill>
          <a:blip r:embed="rId3">
            <a:alphaModFix/>
          </a:blip>
          <a:stretch>
            <a:fillRect/>
          </a:stretch>
        </p:blipFill>
        <p:spPr>
          <a:xfrm>
            <a:off x="928434" y="0"/>
            <a:ext cx="7287131" cy="6858000"/>
          </a:xfrm>
          <a:prstGeom prst="rect">
            <a:avLst/>
          </a:prstGeom>
          <a:noFill/>
          <a:ln>
            <a:noFill/>
          </a:ln>
        </p:spPr>
      </p:pic>
      <p:sp>
        <p:nvSpPr>
          <p:cNvPr id="239" name="Shape 239"/>
          <p:cNvSpPr/>
          <p:nvPr/>
        </p:nvSpPr>
        <p:spPr>
          <a:xfrm>
            <a:off x="5599400" y="812025"/>
            <a:ext cx="2305499" cy="5474700"/>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240" name="Shape 240"/>
          <p:cNvSpPr txBox="1"/>
          <p:nvPr/>
        </p:nvSpPr>
        <p:spPr>
          <a:xfrm>
            <a:off x="4072775" y="80775"/>
            <a:ext cx="1559999" cy="304200"/>
          </a:xfrm>
          <a:prstGeom prst="rect">
            <a:avLst/>
          </a:prstGeom>
          <a:noFill/>
          <a:ln>
            <a:noFill/>
          </a:ln>
        </p:spPr>
        <p:txBody>
          <a:bodyPr lIns="91425" tIns="91425" rIns="91425" bIns="91425" anchor="t" anchorCtr="0">
            <a:noAutofit/>
          </a:bodyPr>
          <a:lstStyle/>
          <a:p>
            <a:pPr lvl="0" rtl="0">
              <a:spcBef>
                <a:spcPts val="0"/>
              </a:spcBef>
              <a:buNone/>
            </a:pPr>
            <a:r>
              <a:rPr lang="en-US" sz="1800" b="1" dirty="0"/>
              <a:t>SNP calling</a:t>
            </a:r>
          </a:p>
        </p:txBody>
      </p:sp>
    </p:spTree>
    <p:extLst>
      <p:ext uri="{BB962C8B-B14F-4D97-AF65-F5344CB8AC3E}">
        <p14:creationId xmlns:p14="http://schemas.microsoft.com/office/powerpoint/2010/main" val="38410049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pic>
        <p:nvPicPr>
          <p:cNvPr id="246" name="Shape 246"/>
          <p:cNvPicPr preferRelativeResize="0"/>
          <p:nvPr/>
        </p:nvPicPr>
        <p:blipFill>
          <a:blip r:embed="rId3">
            <a:alphaModFix/>
          </a:blip>
          <a:stretch>
            <a:fillRect/>
          </a:stretch>
        </p:blipFill>
        <p:spPr>
          <a:xfrm>
            <a:off x="928434" y="0"/>
            <a:ext cx="7287131" cy="6858000"/>
          </a:xfrm>
          <a:prstGeom prst="rect">
            <a:avLst/>
          </a:prstGeom>
          <a:noFill/>
          <a:ln>
            <a:noFill/>
          </a:ln>
        </p:spPr>
      </p:pic>
      <p:sp>
        <p:nvSpPr>
          <p:cNvPr id="247" name="Shape 247"/>
          <p:cNvSpPr txBox="1"/>
          <p:nvPr/>
        </p:nvSpPr>
        <p:spPr>
          <a:xfrm>
            <a:off x="4072775" y="80775"/>
            <a:ext cx="1559999" cy="304200"/>
          </a:xfrm>
          <a:prstGeom prst="rect">
            <a:avLst/>
          </a:prstGeom>
          <a:noFill/>
          <a:ln>
            <a:noFill/>
          </a:ln>
        </p:spPr>
        <p:txBody>
          <a:bodyPr lIns="91425" tIns="91425" rIns="91425" bIns="91425" anchor="t" anchorCtr="0">
            <a:noAutofit/>
          </a:bodyPr>
          <a:lstStyle/>
          <a:p>
            <a:pPr lvl="0" rtl="0">
              <a:spcBef>
                <a:spcPts val="0"/>
              </a:spcBef>
              <a:buNone/>
            </a:pPr>
            <a:r>
              <a:rPr lang="en-US" sz="1800" b="1" dirty="0"/>
              <a:t>SNP calling</a:t>
            </a:r>
          </a:p>
        </p:txBody>
      </p:sp>
    </p:spTree>
    <p:extLst>
      <p:ext uri="{BB962C8B-B14F-4D97-AF65-F5344CB8AC3E}">
        <p14:creationId xmlns:p14="http://schemas.microsoft.com/office/powerpoint/2010/main" val="70132474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457200" y="274637"/>
            <a:ext cx="8229600" cy="1143000"/>
          </a:xfrm>
          <a:prstGeom prst="rect">
            <a:avLst/>
          </a:prstGeom>
          <a:noFill/>
          <a:ln>
            <a:noFill/>
          </a:ln>
        </p:spPr>
        <p:txBody>
          <a:bodyPr lIns="91425" tIns="45700" rIns="91425" bIns="45700" anchor="ctr" anchorCtr="0">
            <a:noAutofit/>
          </a:bodyPr>
          <a:lstStyle/>
          <a:p>
            <a:pPr marL="0" marR="0" lvl="0" indent="0" algn="ctr" rtl="0">
              <a:spcBef>
                <a:spcPts val="0"/>
              </a:spcBef>
              <a:buClr>
                <a:schemeClr val="dk1"/>
              </a:buClr>
              <a:buSzPct val="25000"/>
              <a:buFont typeface="Calibri"/>
              <a:buNone/>
            </a:pPr>
            <a:r>
              <a:rPr lang="en-US" sz="4400" b="0" i="0" u="none" strike="noStrike" cap="none" baseline="0">
                <a:solidFill>
                  <a:schemeClr val="dk1"/>
                </a:solidFill>
                <a:latin typeface="Calibri"/>
                <a:ea typeface="Calibri"/>
                <a:cs typeface="Calibri"/>
                <a:sym typeface="Calibri"/>
              </a:rPr>
              <a:t>Experimental design</a:t>
            </a:r>
          </a:p>
        </p:txBody>
      </p:sp>
      <p:pic>
        <p:nvPicPr>
          <p:cNvPr id="4" name="Shape 146"/>
          <p:cNvPicPr preferRelativeResize="0"/>
          <p:nvPr/>
        </p:nvPicPr>
        <p:blipFill>
          <a:blip r:embed="rId3">
            <a:alphaModFix/>
          </a:blip>
          <a:stretch>
            <a:fillRect/>
          </a:stretch>
        </p:blipFill>
        <p:spPr>
          <a:xfrm>
            <a:off x="3917394" y="1786969"/>
            <a:ext cx="1013525" cy="982550"/>
          </a:xfrm>
          <a:prstGeom prst="rect">
            <a:avLst/>
          </a:prstGeom>
          <a:noFill/>
          <a:ln>
            <a:noFill/>
          </a:ln>
        </p:spPr>
      </p:pic>
      <p:pic>
        <p:nvPicPr>
          <p:cNvPr id="2" name="Picture 1" descr="Screen Shot 2016-02-26 at 12.27.4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0242" y="3167292"/>
            <a:ext cx="3197411" cy="2261442"/>
          </a:xfrm>
          <a:prstGeom prst="rect">
            <a:avLst/>
          </a:prstGeom>
        </p:spPr>
      </p:pic>
      <p:sp>
        <p:nvSpPr>
          <p:cNvPr id="3" name="TextBox 2"/>
          <p:cNvSpPr txBox="1"/>
          <p:nvPr/>
        </p:nvSpPr>
        <p:spPr>
          <a:xfrm>
            <a:off x="3391646" y="1417637"/>
            <a:ext cx="2160805" cy="369332"/>
          </a:xfrm>
          <a:prstGeom prst="rect">
            <a:avLst/>
          </a:prstGeom>
          <a:noFill/>
        </p:spPr>
        <p:txBody>
          <a:bodyPr wrap="none" rtlCol="0">
            <a:spAutoFit/>
          </a:bodyPr>
          <a:lstStyle/>
          <a:p>
            <a:r>
              <a:rPr lang="en-US" sz="1800" dirty="0" smtClean="0"/>
              <a:t>At a fixed budget</a:t>
            </a:r>
            <a:r>
              <a:rPr lang="is-IS" sz="1800" dirty="0" smtClean="0"/>
              <a:t>…</a:t>
            </a:r>
            <a:endParaRPr lang="en-US" sz="1800" dirty="0"/>
          </a:p>
        </p:txBody>
      </p:sp>
      <p:pic>
        <p:nvPicPr>
          <p:cNvPr id="7" name="Shape 100"/>
          <p:cNvPicPr preferRelativeResize="0">
            <a:picLocks noChangeAspect="1"/>
          </p:cNvPicPr>
          <p:nvPr/>
        </p:nvPicPr>
        <p:blipFill rotWithShape="1">
          <a:blip r:embed="rId5">
            <a:alphaModFix/>
          </a:blip>
          <a:srcRect/>
          <a:stretch/>
        </p:blipFill>
        <p:spPr>
          <a:xfrm>
            <a:off x="5103335" y="4006307"/>
            <a:ext cx="524281" cy="598563"/>
          </a:xfrm>
          <a:prstGeom prst="rect">
            <a:avLst/>
          </a:prstGeom>
          <a:noFill/>
          <a:ln>
            <a:noFill/>
          </a:ln>
        </p:spPr>
      </p:pic>
      <p:pic>
        <p:nvPicPr>
          <p:cNvPr id="8" name="Shape 100"/>
          <p:cNvPicPr preferRelativeResize="0">
            <a:picLocks noChangeAspect="1"/>
          </p:cNvPicPr>
          <p:nvPr/>
        </p:nvPicPr>
        <p:blipFill rotWithShape="1">
          <a:blip r:embed="rId5">
            <a:alphaModFix/>
          </a:blip>
          <a:srcRect/>
          <a:stretch/>
        </p:blipFill>
        <p:spPr>
          <a:xfrm>
            <a:off x="4579054" y="4006307"/>
            <a:ext cx="524281" cy="598563"/>
          </a:xfrm>
          <a:prstGeom prst="rect">
            <a:avLst/>
          </a:prstGeom>
          <a:noFill/>
          <a:ln>
            <a:noFill/>
          </a:ln>
        </p:spPr>
      </p:pic>
      <p:pic>
        <p:nvPicPr>
          <p:cNvPr id="9" name="Shape 100"/>
          <p:cNvPicPr preferRelativeResize="0">
            <a:picLocks noChangeAspect="1"/>
          </p:cNvPicPr>
          <p:nvPr/>
        </p:nvPicPr>
        <p:blipFill rotWithShape="1">
          <a:blip r:embed="rId5">
            <a:alphaModFix/>
          </a:blip>
          <a:srcRect/>
          <a:stretch/>
        </p:blipFill>
        <p:spPr>
          <a:xfrm>
            <a:off x="5682174" y="4006307"/>
            <a:ext cx="524281" cy="598563"/>
          </a:xfrm>
          <a:prstGeom prst="rect">
            <a:avLst/>
          </a:prstGeom>
          <a:noFill/>
          <a:ln>
            <a:noFill/>
          </a:ln>
        </p:spPr>
      </p:pic>
      <p:pic>
        <p:nvPicPr>
          <p:cNvPr id="10" name="Shape 100"/>
          <p:cNvPicPr preferRelativeResize="0">
            <a:picLocks noChangeAspect="1"/>
          </p:cNvPicPr>
          <p:nvPr/>
        </p:nvPicPr>
        <p:blipFill rotWithShape="1">
          <a:blip r:embed="rId5">
            <a:alphaModFix/>
          </a:blip>
          <a:srcRect/>
          <a:stretch/>
        </p:blipFill>
        <p:spPr>
          <a:xfrm>
            <a:off x="2942070" y="3919189"/>
            <a:ext cx="748400" cy="854436"/>
          </a:xfrm>
          <a:prstGeom prst="rect">
            <a:avLst/>
          </a:prstGeom>
          <a:noFill/>
          <a:ln>
            <a:noFill/>
          </a:ln>
        </p:spPr>
      </p:pic>
      <p:sp>
        <p:nvSpPr>
          <p:cNvPr id="5" name="TextBox 4"/>
          <p:cNvSpPr txBox="1"/>
          <p:nvPr/>
        </p:nvSpPr>
        <p:spPr>
          <a:xfrm>
            <a:off x="2450326" y="5120957"/>
            <a:ext cx="1467068" cy="523220"/>
          </a:xfrm>
          <a:prstGeom prst="rect">
            <a:avLst/>
          </a:prstGeom>
          <a:noFill/>
        </p:spPr>
        <p:txBody>
          <a:bodyPr wrap="none" rtlCol="0">
            <a:spAutoFit/>
          </a:bodyPr>
          <a:lstStyle/>
          <a:p>
            <a:r>
              <a:rPr lang="en-US" dirty="0" smtClean="0"/>
              <a:t>Few samples </a:t>
            </a:r>
          </a:p>
          <a:p>
            <a:r>
              <a:rPr lang="en-US" dirty="0" smtClean="0"/>
              <a:t>at higher quality</a:t>
            </a:r>
            <a:endParaRPr lang="en-US" dirty="0"/>
          </a:p>
        </p:txBody>
      </p:sp>
      <p:sp>
        <p:nvSpPr>
          <p:cNvPr id="12" name="TextBox 11"/>
          <p:cNvSpPr txBox="1"/>
          <p:nvPr/>
        </p:nvSpPr>
        <p:spPr>
          <a:xfrm>
            <a:off x="4795710" y="5120957"/>
            <a:ext cx="1710556" cy="646331"/>
          </a:xfrm>
          <a:prstGeom prst="rect">
            <a:avLst/>
          </a:prstGeom>
          <a:noFill/>
        </p:spPr>
        <p:txBody>
          <a:bodyPr wrap="square" rtlCol="0">
            <a:spAutoFit/>
          </a:bodyPr>
          <a:lstStyle/>
          <a:p>
            <a:r>
              <a:rPr lang="en-US" dirty="0" smtClean="0"/>
              <a:t>More samples </a:t>
            </a:r>
          </a:p>
          <a:p>
            <a:r>
              <a:rPr lang="en-US" dirty="0"/>
              <a:t>a</a:t>
            </a:r>
            <a:r>
              <a:rPr lang="en-US" dirty="0" smtClean="0"/>
              <a:t>t lower quality</a:t>
            </a:r>
            <a:endParaRPr lang="en-US" dirty="0"/>
          </a:p>
        </p:txBody>
      </p:sp>
      <p:sp>
        <p:nvSpPr>
          <p:cNvPr id="6" name="Rounded Rectangle 5"/>
          <p:cNvSpPr/>
          <p:nvPr/>
        </p:nvSpPr>
        <p:spPr>
          <a:xfrm>
            <a:off x="4780770" y="5120957"/>
            <a:ext cx="1599206" cy="688991"/>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Arrow Connector 12"/>
          <p:cNvCxnSpPr/>
          <p:nvPr/>
        </p:nvCxnSpPr>
        <p:spPr>
          <a:xfrm flipV="1">
            <a:off x="6379976" y="5120957"/>
            <a:ext cx="388284" cy="635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768354" y="4773624"/>
            <a:ext cx="2375646" cy="1169551"/>
          </a:xfrm>
          <a:prstGeom prst="rect">
            <a:avLst/>
          </a:prstGeom>
          <a:noFill/>
        </p:spPr>
        <p:txBody>
          <a:bodyPr wrap="square" rtlCol="0">
            <a:spAutoFit/>
          </a:bodyPr>
          <a:lstStyle/>
          <a:p>
            <a:r>
              <a:rPr lang="en-US" b="1" dirty="0" smtClean="0"/>
              <a:t>For detecting selection:</a:t>
            </a:r>
          </a:p>
          <a:p>
            <a:r>
              <a:rPr lang="en-US" dirty="0" smtClean="0"/>
              <a:t>Sample allele frequencies will be a better representation of population variation</a:t>
            </a:r>
            <a:endParaRPr lang="en-US" dirty="0"/>
          </a:p>
        </p:txBody>
      </p:sp>
    </p:spTree>
    <p:extLst>
      <p:ext uri="{BB962C8B-B14F-4D97-AF65-F5344CB8AC3E}">
        <p14:creationId xmlns:p14="http://schemas.microsoft.com/office/powerpoint/2010/main" val="849007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457200" y="0"/>
            <a:ext cx="8229600" cy="859199"/>
          </a:xfrm>
          <a:prstGeom prst="rect">
            <a:avLst/>
          </a:prstGeom>
        </p:spPr>
        <p:txBody>
          <a:bodyPr lIns="91425" tIns="91425" rIns="91425" bIns="91425" anchor="b" anchorCtr="0">
            <a:noAutofit/>
          </a:bodyPr>
          <a:lstStyle/>
          <a:p>
            <a:pPr algn="ctr">
              <a:spcBef>
                <a:spcPts val="0"/>
              </a:spcBef>
              <a:buNone/>
            </a:pPr>
            <a:r>
              <a:rPr lang="en-GB" sz="3200" dirty="0">
                <a:solidFill>
                  <a:srgbClr val="0000FF"/>
                </a:solidFill>
                <a:latin typeface="Calibri"/>
                <a:cs typeface="Calibri"/>
              </a:rPr>
              <a:t>Greenlandic Inuit</a:t>
            </a:r>
          </a:p>
        </p:txBody>
      </p:sp>
      <p:pic>
        <p:nvPicPr>
          <p:cNvPr id="94" name="Shape 94"/>
          <p:cNvPicPr preferRelativeResize="0"/>
          <p:nvPr/>
        </p:nvPicPr>
        <p:blipFill>
          <a:blip r:embed="rId3">
            <a:alphaModFix/>
          </a:blip>
          <a:stretch>
            <a:fillRect/>
          </a:stretch>
        </p:blipFill>
        <p:spPr>
          <a:xfrm>
            <a:off x="2006575" y="4684850"/>
            <a:ext cx="5130849" cy="1288850"/>
          </a:xfrm>
          <a:prstGeom prst="rect">
            <a:avLst/>
          </a:prstGeom>
          <a:noFill/>
          <a:ln>
            <a:noFill/>
          </a:ln>
        </p:spPr>
      </p:pic>
      <p:pic>
        <p:nvPicPr>
          <p:cNvPr id="95" name="Shape 95"/>
          <p:cNvPicPr preferRelativeResize="0"/>
          <p:nvPr/>
        </p:nvPicPr>
        <p:blipFill>
          <a:blip r:embed="rId4">
            <a:alphaModFix/>
          </a:blip>
          <a:stretch>
            <a:fillRect/>
          </a:stretch>
        </p:blipFill>
        <p:spPr>
          <a:xfrm>
            <a:off x="2110962" y="1482634"/>
            <a:ext cx="4922074" cy="2536749"/>
          </a:xfrm>
          <a:prstGeom prst="rect">
            <a:avLst/>
          </a:prstGeom>
          <a:noFill/>
          <a:ln>
            <a:solidFill>
              <a:schemeClr val="tx1"/>
            </a:solidFill>
          </a:ln>
        </p:spPr>
      </p:pic>
      <p:sp>
        <p:nvSpPr>
          <p:cNvPr id="96" name="Shape 96"/>
          <p:cNvSpPr txBox="1"/>
          <p:nvPr/>
        </p:nvSpPr>
        <p:spPr>
          <a:xfrm>
            <a:off x="5404875" y="5973700"/>
            <a:ext cx="2494499" cy="549300"/>
          </a:xfrm>
          <a:prstGeom prst="rect">
            <a:avLst/>
          </a:prstGeom>
          <a:noFill/>
          <a:ln>
            <a:noFill/>
          </a:ln>
        </p:spPr>
        <p:txBody>
          <a:bodyPr lIns="91425" tIns="91425" rIns="91425" bIns="91425" anchor="t" anchorCtr="0">
            <a:noAutofit/>
          </a:bodyPr>
          <a:lstStyle/>
          <a:p>
            <a:pPr>
              <a:spcBef>
                <a:spcPts val="0"/>
              </a:spcBef>
              <a:buNone/>
            </a:pPr>
            <a:r>
              <a:rPr lang="en-GB" dirty="0" err="1">
                <a:latin typeface="Calibri"/>
                <a:cs typeface="Calibri"/>
              </a:rPr>
              <a:t>greenlandtoday.com</a:t>
            </a:r>
            <a:endParaRPr lang="en-GB" dirty="0">
              <a:latin typeface="Calibri"/>
              <a:cs typeface="Calibri"/>
            </a:endParaRPr>
          </a:p>
        </p:txBody>
      </p:sp>
    </p:spTree>
    <p:extLst>
      <p:ext uri="{BB962C8B-B14F-4D97-AF65-F5344CB8AC3E}">
        <p14:creationId xmlns:p14="http://schemas.microsoft.com/office/powerpoint/2010/main" val="23010692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hape 102"/>
          <p:cNvPicPr preferRelativeResize="0"/>
          <p:nvPr/>
        </p:nvPicPr>
        <p:blipFill>
          <a:blip r:embed="rId2">
            <a:alphaModFix/>
          </a:blip>
          <a:stretch>
            <a:fillRect/>
          </a:stretch>
        </p:blipFill>
        <p:spPr>
          <a:xfrm>
            <a:off x="457200" y="2919867"/>
            <a:ext cx="1591499" cy="2079559"/>
          </a:xfrm>
          <a:prstGeom prst="rect">
            <a:avLst/>
          </a:prstGeom>
          <a:noFill/>
          <a:ln>
            <a:noFill/>
          </a:ln>
        </p:spPr>
      </p:pic>
      <p:pic>
        <p:nvPicPr>
          <p:cNvPr id="5" name="Shape 103"/>
          <p:cNvPicPr preferRelativeResize="0"/>
          <p:nvPr/>
        </p:nvPicPr>
        <p:blipFill>
          <a:blip r:embed="rId3">
            <a:alphaModFix/>
          </a:blip>
          <a:stretch>
            <a:fillRect/>
          </a:stretch>
        </p:blipFill>
        <p:spPr>
          <a:xfrm>
            <a:off x="2549777" y="2363220"/>
            <a:ext cx="5595050" cy="3480850"/>
          </a:xfrm>
          <a:prstGeom prst="rect">
            <a:avLst/>
          </a:prstGeom>
          <a:noFill/>
          <a:ln>
            <a:noFill/>
          </a:ln>
        </p:spPr>
      </p:pic>
      <p:sp>
        <p:nvSpPr>
          <p:cNvPr id="6" name="Shape 105"/>
          <p:cNvSpPr txBox="1"/>
          <p:nvPr/>
        </p:nvSpPr>
        <p:spPr>
          <a:xfrm>
            <a:off x="284054" y="5006920"/>
            <a:ext cx="2265724" cy="708300"/>
          </a:xfrm>
          <a:prstGeom prst="rect">
            <a:avLst/>
          </a:prstGeom>
          <a:noFill/>
          <a:ln>
            <a:noFill/>
          </a:ln>
        </p:spPr>
        <p:txBody>
          <a:bodyPr lIns="91425" tIns="91425" rIns="91425" bIns="91425" anchor="t" anchorCtr="0">
            <a:noAutofit/>
          </a:bodyPr>
          <a:lstStyle/>
          <a:p>
            <a:pPr>
              <a:spcBef>
                <a:spcPts val="0"/>
              </a:spcBef>
              <a:buNone/>
            </a:pPr>
            <a:r>
              <a:rPr lang="en-GB" dirty="0"/>
              <a:t>Rasmussen et al. Nature 2010</a:t>
            </a:r>
          </a:p>
        </p:txBody>
      </p:sp>
      <p:sp>
        <p:nvSpPr>
          <p:cNvPr id="7" name="Shape 106"/>
          <p:cNvSpPr txBox="1"/>
          <p:nvPr/>
        </p:nvSpPr>
        <p:spPr>
          <a:xfrm>
            <a:off x="5116325" y="5844070"/>
            <a:ext cx="3028500" cy="545999"/>
          </a:xfrm>
          <a:prstGeom prst="rect">
            <a:avLst/>
          </a:prstGeom>
          <a:noFill/>
          <a:ln>
            <a:noFill/>
          </a:ln>
        </p:spPr>
        <p:txBody>
          <a:bodyPr lIns="91425" tIns="91425" rIns="91425" bIns="91425" anchor="t" anchorCtr="0">
            <a:noAutofit/>
          </a:bodyPr>
          <a:lstStyle/>
          <a:p>
            <a:pPr>
              <a:spcBef>
                <a:spcPts val="0"/>
              </a:spcBef>
              <a:buNone/>
            </a:pPr>
            <a:r>
              <a:rPr lang="en-GB"/>
              <a:t>Raghavan et al. Science 2014</a:t>
            </a:r>
          </a:p>
        </p:txBody>
      </p:sp>
      <p:sp>
        <p:nvSpPr>
          <p:cNvPr id="8" name="Shape 107"/>
          <p:cNvSpPr txBox="1"/>
          <p:nvPr/>
        </p:nvSpPr>
        <p:spPr>
          <a:xfrm>
            <a:off x="5022750" y="1639762"/>
            <a:ext cx="3833020" cy="708300"/>
          </a:xfrm>
          <a:prstGeom prst="rect">
            <a:avLst/>
          </a:prstGeom>
          <a:noFill/>
          <a:ln>
            <a:noFill/>
          </a:ln>
        </p:spPr>
        <p:txBody>
          <a:bodyPr lIns="91425" tIns="91425" rIns="91425" bIns="91425" anchor="t" anchorCtr="0">
            <a:noAutofit/>
          </a:bodyPr>
          <a:lstStyle/>
          <a:p>
            <a:pPr rtl="0">
              <a:spcBef>
                <a:spcPts val="0"/>
              </a:spcBef>
              <a:buNone/>
            </a:pPr>
            <a:r>
              <a:rPr lang="en-GB" b="1"/>
              <a:t>Independence I</a:t>
            </a:r>
            <a:r>
              <a:rPr lang="en-GB"/>
              <a:t> (N, 2500 BC - 1 AD ?)</a:t>
            </a:r>
          </a:p>
          <a:p>
            <a:pPr rtl="0">
              <a:spcBef>
                <a:spcPts val="0"/>
              </a:spcBef>
              <a:buNone/>
            </a:pPr>
            <a:r>
              <a:rPr lang="en-GB" b="1"/>
              <a:t>Saqqaq</a:t>
            </a:r>
            <a:r>
              <a:rPr lang="en-GB"/>
              <a:t> (W,S, ...)</a:t>
            </a:r>
          </a:p>
          <a:p>
            <a:pPr rtl="0">
              <a:spcBef>
                <a:spcPts val="0"/>
              </a:spcBef>
              <a:buNone/>
            </a:pPr>
            <a:r>
              <a:rPr lang="en-GB" b="1"/>
              <a:t>Dorset</a:t>
            </a:r>
            <a:r>
              <a:rPr lang="en-GB"/>
              <a:t> (N, 800 BC - 1 AD ?)</a:t>
            </a:r>
          </a:p>
          <a:p>
            <a:pPr>
              <a:spcBef>
                <a:spcPts val="0"/>
              </a:spcBef>
              <a:buNone/>
            </a:pPr>
            <a:r>
              <a:rPr lang="en-GB" b="1"/>
              <a:t>Late Dorset</a:t>
            </a:r>
            <a:r>
              <a:rPr lang="en-GB"/>
              <a:t> (N, 700 AD - 1300)</a:t>
            </a:r>
          </a:p>
        </p:txBody>
      </p:sp>
      <p:sp>
        <p:nvSpPr>
          <p:cNvPr id="9" name="Shape 108"/>
          <p:cNvSpPr txBox="1"/>
          <p:nvPr/>
        </p:nvSpPr>
        <p:spPr>
          <a:xfrm>
            <a:off x="6416255" y="3605329"/>
            <a:ext cx="2575343" cy="708300"/>
          </a:xfrm>
          <a:prstGeom prst="rect">
            <a:avLst/>
          </a:prstGeom>
          <a:noFill/>
          <a:ln>
            <a:noFill/>
          </a:ln>
        </p:spPr>
        <p:txBody>
          <a:bodyPr lIns="91425" tIns="91425" rIns="91425" bIns="91425" anchor="t" anchorCtr="0">
            <a:noAutofit/>
          </a:bodyPr>
          <a:lstStyle/>
          <a:p>
            <a:pPr lvl="0" rtl="0">
              <a:spcBef>
                <a:spcPts val="0"/>
              </a:spcBef>
              <a:buNone/>
            </a:pPr>
            <a:r>
              <a:rPr lang="en-GB" b="1" dirty="0"/>
              <a:t>Thule/Inuit</a:t>
            </a:r>
            <a:r>
              <a:rPr lang="en-GB" dirty="0"/>
              <a:t> (N, 1100 AD; W,S 1300)</a:t>
            </a:r>
          </a:p>
        </p:txBody>
      </p:sp>
      <p:sp>
        <p:nvSpPr>
          <p:cNvPr id="10" name="Shape 109"/>
          <p:cNvSpPr/>
          <p:nvPr/>
        </p:nvSpPr>
        <p:spPr>
          <a:xfrm>
            <a:off x="7904400" y="4089345"/>
            <a:ext cx="595799" cy="1964099"/>
          </a:xfrm>
          <a:prstGeom prst="rect">
            <a:avLst/>
          </a:prstGeom>
          <a:solidFill>
            <a:srgbClr val="FFFFFF"/>
          </a:solidFill>
          <a:ln>
            <a:noFill/>
          </a:ln>
        </p:spPr>
        <p:txBody>
          <a:bodyPr lIns="91425" tIns="91425" rIns="91425" bIns="91425" anchor="ctr" anchorCtr="0">
            <a:noAutofit/>
          </a:bodyPr>
          <a:lstStyle/>
          <a:p>
            <a:pPr>
              <a:spcBef>
                <a:spcPts val="0"/>
              </a:spcBef>
              <a:buNone/>
            </a:pPr>
            <a:endParaRPr/>
          </a:p>
        </p:txBody>
      </p:sp>
      <p:sp>
        <p:nvSpPr>
          <p:cNvPr id="11" name="Shape 110"/>
          <p:cNvSpPr txBox="1"/>
          <p:nvPr/>
        </p:nvSpPr>
        <p:spPr>
          <a:xfrm>
            <a:off x="7084616" y="4440870"/>
            <a:ext cx="1906983" cy="868200"/>
          </a:xfrm>
          <a:prstGeom prst="rect">
            <a:avLst/>
          </a:prstGeom>
          <a:noFill/>
          <a:ln>
            <a:noFill/>
          </a:ln>
        </p:spPr>
        <p:txBody>
          <a:bodyPr lIns="91425" tIns="91425" rIns="91425" bIns="91425" anchor="t" anchorCtr="0">
            <a:noAutofit/>
          </a:bodyPr>
          <a:lstStyle/>
          <a:p>
            <a:pPr rtl="0">
              <a:spcBef>
                <a:spcPts val="0"/>
              </a:spcBef>
              <a:buNone/>
            </a:pPr>
            <a:r>
              <a:rPr lang="en-GB" b="1" dirty="0"/>
              <a:t>Norse Vikings</a:t>
            </a:r>
            <a:r>
              <a:rPr lang="en-GB" dirty="0"/>
              <a:t> (S, 985 - 1450 AD)</a:t>
            </a:r>
          </a:p>
          <a:p>
            <a:pPr lvl="0" rtl="0">
              <a:spcBef>
                <a:spcPts val="0"/>
              </a:spcBef>
              <a:buNone/>
            </a:pPr>
            <a:r>
              <a:rPr lang="en-GB" b="1" dirty="0"/>
              <a:t>Danish</a:t>
            </a:r>
            <a:r>
              <a:rPr lang="en-GB" dirty="0"/>
              <a:t> (1720-1979)</a:t>
            </a:r>
          </a:p>
        </p:txBody>
      </p:sp>
      <p:sp>
        <p:nvSpPr>
          <p:cNvPr id="12" name="Shape 93"/>
          <p:cNvSpPr txBox="1">
            <a:spLocks noGrp="1"/>
          </p:cNvSpPr>
          <p:nvPr>
            <p:ph type="title"/>
          </p:nvPr>
        </p:nvSpPr>
        <p:spPr>
          <a:xfrm>
            <a:off x="457200" y="107517"/>
            <a:ext cx="8229600" cy="1143000"/>
          </a:xfrm>
          <a:prstGeom prst="rect">
            <a:avLst/>
          </a:prstGeom>
        </p:spPr>
        <p:txBody>
          <a:bodyPr lIns="91425" tIns="91425" rIns="91425" bIns="91425" anchor="b" anchorCtr="0">
            <a:noAutofit/>
          </a:bodyPr>
          <a:lstStyle/>
          <a:p>
            <a:pPr algn="ctr">
              <a:spcBef>
                <a:spcPts val="0"/>
              </a:spcBef>
              <a:buNone/>
            </a:pPr>
            <a:r>
              <a:rPr lang="en-GB" sz="3200" dirty="0" smtClean="0">
                <a:solidFill>
                  <a:srgbClr val="0000FF"/>
                </a:solidFill>
                <a:latin typeface="Calibri"/>
                <a:cs typeface="Calibri"/>
              </a:rPr>
              <a:t>Greenlanders’ history</a:t>
            </a:r>
            <a:endParaRPr lang="en-GB" sz="3200" dirty="0">
              <a:solidFill>
                <a:srgbClr val="0000FF"/>
              </a:solidFill>
              <a:latin typeface="Calibri"/>
              <a:cs typeface="Calibri"/>
            </a:endParaRPr>
          </a:p>
        </p:txBody>
      </p:sp>
    </p:spTree>
    <p:extLst>
      <p:ext uri="{BB962C8B-B14F-4D97-AF65-F5344CB8AC3E}">
        <p14:creationId xmlns:p14="http://schemas.microsoft.com/office/powerpoint/2010/main" val="21493140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479775"/>
            <a:ext cx="8229601" cy="987779"/>
          </a:xfrm>
        </p:spPr>
        <p:txBody>
          <a:bodyPr>
            <a:noAutofit/>
          </a:bodyPr>
          <a:lstStyle/>
          <a:p>
            <a:pPr algn="ctr"/>
            <a:r>
              <a:rPr lang="en-US" sz="3200" dirty="0" smtClean="0">
                <a:solidFill>
                  <a:srgbClr val="0000FF"/>
                </a:solidFill>
                <a:latin typeface="Calibri"/>
                <a:cs typeface="Calibri"/>
              </a:rPr>
              <a:t>Genome-wide scan for positive selection in the Inuit genomes</a:t>
            </a:r>
            <a:endParaRPr lang="en-US" sz="3200" dirty="0">
              <a:solidFill>
                <a:srgbClr val="0000FF"/>
              </a:solidFill>
              <a:latin typeface="Calibri"/>
              <a:cs typeface="Calibri"/>
            </a:endParaRPr>
          </a:p>
        </p:txBody>
      </p:sp>
      <p:sp>
        <p:nvSpPr>
          <p:cNvPr id="3" name="Text Placeholder 2"/>
          <p:cNvSpPr>
            <a:spLocks noGrp="1"/>
          </p:cNvSpPr>
          <p:nvPr>
            <p:ph type="body" idx="1"/>
          </p:nvPr>
        </p:nvSpPr>
        <p:spPr>
          <a:xfrm>
            <a:off x="457200" y="1769532"/>
            <a:ext cx="8229600" cy="4967700"/>
          </a:xfrm>
        </p:spPr>
        <p:txBody>
          <a:bodyPr/>
          <a:lstStyle/>
          <a:p>
            <a:pPr marL="0" indent="0" algn="ctr">
              <a:buNone/>
            </a:pPr>
            <a:r>
              <a:rPr lang="en-US" sz="2000" dirty="0" smtClean="0"/>
              <a:t>Understand the genetic basis of adaptation to:</a:t>
            </a:r>
          </a:p>
          <a:p>
            <a:pPr marL="0" indent="0">
              <a:buNone/>
            </a:pPr>
            <a:endParaRPr lang="en-US" sz="2000" dirty="0"/>
          </a:p>
          <a:p>
            <a:pPr marL="0" indent="0">
              <a:buNone/>
            </a:pPr>
            <a:r>
              <a:rPr lang="en-US" sz="2000" b="1" dirty="0" smtClean="0"/>
              <a:t>	cold climate</a:t>
            </a:r>
            <a:r>
              <a:rPr lang="en-US" sz="2000" b="1" dirty="0"/>
              <a:t> </a:t>
            </a:r>
            <a:r>
              <a:rPr lang="en-US" sz="2000" dirty="0" smtClean="0"/>
              <a:t>	 	     		</a:t>
            </a:r>
            <a:r>
              <a:rPr lang="en-US" sz="2000" b="1" dirty="0" smtClean="0"/>
              <a:t>high-fat diet</a:t>
            </a:r>
            <a:endParaRPr lang="en-US" sz="2000" b="1" dirty="0"/>
          </a:p>
        </p:txBody>
      </p:sp>
      <p:pic>
        <p:nvPicPr>
          <p:cNvPr id="4" name="Picture 3"/>
          <p:cNvPicPr>
            <a:picLocks noChangeAspect="1"/>
          </p:cNvPicPr>
          <p:nvPr/>
        </p:nvPicPr>
        <p:blipFill>
          <a:blip r:embed="rId3"/>
          <a:stretch>
            <a:fillRect/>
          </a:stretch>
        </p:blipFill>
        <p:spPr>
          <a:xfrm>
            <a:off x="804333" y="3151631"/>
            <a:ext cx="3171071" cy="2154141"/>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4967110" y="3151631"/>
            <a:ext cx="3118556" cy="2270699"/>
          </a:xfrm>
          <a:prstGeom prst="rect">
            <a:avLst/>
          </a:prstGeom>
          <a:ln>
            <a:solidFill>
              <a:schemeClr val="tx1"/>
            </a:solidFill>
          </a:ln>
        </p:spPr>
      </p:pic>
      <p:sp>
        <p:nvSpPr>
          <p:cNvPr id="6" name="TextBox 5"/>
          <p:cNvSpPr txBox="1"/>
          <p:nvPr/>
        </p:nvSpPr>
        <p:spPr>
          <a:xfrm>
            <a:off x="674141" y="5679037"/>
            <a:ext cx="7807480" cy="707886"/>
          </a:xfrm>
          <a:prstGeom prst="rect">
            <a:avLst/>
          </a:prstGeom>
          <a:noFill/>
        </p:spPr>
        <p:txBody>
          <a:bodyPr wrap="square" rtlCol="0">
            <a:spAutoFit/>
          </a:bodyPr>
          <a:lstStyle/>
          <a:p>
            <a:r>
              <a:rPr lang="en-US" sz="2000" dirty="0" smtClean="0">
                <a:latin typeface="Calibri"/>
                <a:cs typeface="Calibri"/>
              </a:rPr>
              <a:t>A traditional Inuit diet is rich in fat (more than 50%) with high content of </a:t>
            </a:r>
            <a:r>
              <a:rPr lang="en-US" sz="2000" dirty="0">
                <a:latin typeface="Calibri"/>
                <a:cs typeface="Calibri"/>
              </a:rPr>
              <a:t>long chain ω-3 </a:t>
            </a:r>
            <a:r>
              <a:rPr lang="en-US" sz="2000" b="1" dirty="0">
                <a:latin typeface="Calibri"/>
                <a:cs typeface="Calibri"/>
              </a:rPr>
              <a:t>polyunsaturated fatty acids </a:t>
            </a:r>
            <a:r>
              <a:rPr lang="en-US" sz="2000" dirty="0">
                <a:latin typeface="Calibri"/>
                <a:cs typeface="Calibri"/>
              </a:rPr>
              <a:t>(PUFAs</a:t>
            </a:r>
            <a:r>
              <a:rPr lang="en-US" sz="2000" dirty="0" smtClean="0">
                <a:latin typeface="Calibri"/>
                <a:cs typeface="Calibri"/>
              </a:rPr>
              <a:t>)</a:t>
            </a:r>
            <a:r>
              <a:rPr lang="en-US" sz="2000" dirty="0">
                <a:latin typeface="Calibri"/>
                <a:cs typeface="Calibri"/>
              </a:rPr>
              <a:t>.</a:t>
            </a:r>
          </a:p>
        </p:txBody>
      </p:sp>
    </p:spTree>
    <p:extLst>
      <p:ext uri="{BB962C8B-B14F-4D97-AF65-F5344CB8AC3E}">
        <p14:creationId xmlns:p14="http://schemas.microsoft.com/office/powerpoint/2010/main" val="3825182159"/>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457200" y="125428"/>
            <a:ext cx="8229600" cy="846727"/>
          </a:xfrm>
          <a:prstGeom prst="rect">
            <a:avLst/>
          </a:prstGeom>
        </p:spPr>
        <p:txBody>
          <a:bodyPr lIns="91425" tIns="91425" rIns="91425" bIns="91425" anchor="b" anchorCtr="0">
            <a:noAutofit/>
          </a:bodyPr>
          <a:lstStyle/>
          <a:p>
            <a:pPr algn="ctr">
              <a:spcBef>
                <a:spcPts val="0"/>
              </a:spcBef>
              <a:buNone/>
            </a:pPr>
            <a:r>
              <a:rPr lang="en-GB" sz="2800" dirty="0" smtClean="0">
                <a:solidFill>
                  <a:srgbClr val="0000FF"/>
                </a:solidFill>
                <a:latin typeface="Calibri"/>
                <a:cs typeface="Calibri"/>
              </a:rPr>
              <a:t>Samples and genetic </a:t>
            </a:r>
            <a:r>
              <a:rPr lang="en-GB" sz="2800" dirty="0">
                <a:solidFill>
                  <a:srgbClr val="0000FF"/>
                </a:solidFill>
                <a:latin typeface="Calibri"/>
                <a:cs typeface="Calibri"/>
              </a:rPr>
              <a:t>d</a:t>
            </a:r>
            <a:r>
              <a:rPr lang="en-GB" sz="2800" dirty="0" smtClean="0">
                <a:solidFill>
                  <a:srgbClr val="0000FF"/>
                </a:solidFill>
                <a:latin typeface="Calibri"/>
                <a:cs typeface="Calibri"/>
              </a:rPr>
              <a:t>ata</a:t>
            </a:r>
            <a:endParaRPr lang="en-GB" sz="2800" dirty="0">
              <a:solidFill>
                <a:srgbClr val="0000FF"/>
              </a:solidFill>
              <a:latin typeface="Calibri"/>
              <a:cs typeface="Calibri"/>
            </a:endParaRPr>
          </a:p>
        </p:txBody>
      </p:sp>
      <p:sp>
        <p:nvSpPr>
          <p:cNvPr id="116" name="Shape 116"/>
          <p:cNvSpPr txBox="1">
            <a:spLocks noGrp="1"/>
          </p:cNvSpPr>
          <p:nvPr>
            <p:ph type="body" idx="1"/>
          </p:nvPr>
        </p:nvSpPr>
        <p:spPr>
          <a:xfrm>
            <a:off x="4216853" y="2018030"/>
            <a:ext cx="4755879" cy="3279533"/>
          </a:xfrm>
          <a:prstGeom prst="rect">
            <a:avLst/>
          </a:prstGeom>
        </p:spPr>
        <p:txBody>
          <a:bodyPr lIns="91425" tIns="91425" rIns="91425" bIns="91425" anchor="t" anchorCtr="0">
            <a:noAutofit/>
          </a:bodyPr>
          <a:lstStyle/>
          <a:p>
            <a:pPr marL="114300" lvl="0" rtl="0">
              <a:lnSpc>
                <a:spcPct val="115000"/>
              </a:lnSpc>
              <a:spcBef>
                <a:spcPts val="0"/>
              </a:spcBef>
              <a:buClr>
                <a:schemeClr val="dk1"/>
              </a:buClr>
              <a:buSzPct val="100000"/>
            </a:pPr>
            <a:r>
              <a:rPr lang="en-GB" sz="2400" dirty="0" smtClean="0">
                <a:latin typeface="Calibri"/>
                <a:cs typeface="Calibri"/>
              </a:rPr>
              <a:t>More </a:t>
            </a:r>
            <a:r>
              <a:rPr lang="en-GB" sz="2400" dirty="0">
                <a:latin typeface="Calibri"/>
                <a:cs typeface="Calibri"/>
              </a:rPr>
              <a:t>than </a:t>
            </a:r>
            <a:r>
              <a:rPr lang="en-GB" sz="2400" b="1" dirty="0">
                <a:latin typeface="Calibri"/>
                <a:cs typeface="Calibri"/>
              </a:rPr>
              <a:t>4,500 Greenlandic</a:t>
            </a:r>
            <a:r>
              <a:rPr lang="en-GB" sz="2400" dirty="0">
                <a:latin typeface="Calibri"/>
                <a:cs typeface="Calibri"/>
              </a:rPr>
              <a:t> individuals  (roughly 10% of adult population)</a:t>
            </a:r>
          </a:p>
          <a:p>
            <a:pPr lvl="0" rtl="0">
              <a:lnSpc>
                <a:spcPct val="115000"/>
              </a:lnSpc>
              <a:spcBef>
                <a:spcPts val="0"/>
              </a:spcBef>
              <a:buClr>
                <a:schemeClr val="dk1"/>
              </a:buClr>
              <a:buFont typeface="Arial"/>
              <a:buNone/>
            </a:pPr>
            <a:endParaRPr sz="2400" b="1" dirty="0">
              <a:latin typeface="Calibri"/>
              <a:cs typeface="Calibri"/>
            </a:endParaRPr>
          </a:p>
          <a:p>
            <a:pPr marL="457200" lvl="0" indent="-342900" rtl="0">
              <a:lnSpc>
                <a:spcPct val="115000"/>
              </a:lnSpc>
              <a:spcBef>
                <a:spcPts val="0"/>
              </a:spcBef>
              <a:buClr>
                <a:schemeClr val="dk1"/>
              </a:buClr>
              <a:buSzPct val="100000"/>
              <a:buFont typeface="Arial"/>
              <a:buChar char="•"/>
            </a:pPr>
            <a:r>
              <a:rPr lang="en-GB" sz="2400" dirty="0" smtClean="0">
                <a:latin typeface="Calibri"/>
                <a:cs typeface="Calibri"/>
              </a:rPr>
              <a:t>Almost </a:t>
            </a:r>
            <a:r>
              <a:rPr lang="en-GB" sz="2400" b="1" dirty="0">
                <a:latin typeface="Calibri"/>
                <a:cs typeface="Calibri"/>
              </a:rPr>
              <a:t>200,000 SNPs</a:t>
            </a:r>
            <a:r>
              <a:rPr lang="en-GB" sz="2400" dirty="0">
                <a:latin typeface="Calibri"/>
                <a:cs typeface="Calibri"/>
              </a:rPr>
              <a:t> genotyped</a:t>
            </a:r>
          </a:p>
          <a:p>
            <a:pPr marL="457200" lvl="0" indent="-342900" rtl="0">
              <a:lnSpc>
                <a:spcPct val="115000"/>
              </a:lnSpc>
              <a:spcBef>
                <a:spcPts val="0"/>
              </a:spcBef>
              <a:buClr>
                <a:schemeClr val="dk1"/>
              </a:buClr>
              <a:buSzPct val="100000"/>
              <a:buFont typeface="Arial"/>
              <a:buChar char="•"/>
            </a:pPr>
            <a:r>
              <a:rPr lang="en-GB" sz="2400" b="1" dirty="0" err="1">
                <a:latin typeface="Calibri"/>
                <a:cs typeface="Calibri"/>
              </a:rPr>
              <a:t>Exome</a:t>
            </a:r>
            <a:r>
              <a:rPr lang="en-GB" sz="2400" b="1" dirty="0">
                <a:latin typeface="Calibri"/>
                <a:cs typeface="Calibri"/>
              </a:rPr>
              <a:t> sequencing </a:t>
            </a:r>
            <a:r>
              <a:rPr lang="en-GB" sz="2400" dirty="0">
                <a:latin typeface="Calibri"/>
                <a:cs typeface="Calibri"/>
              </a:rPr>
              <a:t>data on a subset of individuals</a:t>
            </a:r>
          </a:p>
          <a:p>
            <a:pPr>
              <a:spcBef>
                <a:spcPts val="0"/>
              </a:spcBef>
              <a:buNone/>
            </a:pPr>
            <a:endParaRPr sz="2000" dirty="0">
              <a:latin typeface="Calibri"/>
              <a:cs typeface="Calibri"/>
            </a:endParaRPr>
          </a:p>
        </p:txBody>
      </p:sp>
      <p:pic>
        <p:nvPicPr>
          <p:cNvPr id="117" name="Shape 117"/>
          <p:cNvPicPr preferRelativeResize="0"/>
          <p:nvPr/>
        </p:nvPicPr>
        <p:blipFill>
          <a:blip r:embed="rId3">
            <a:alphaModFix/>
          </a:blip>
          <a:stretch>
            <a:fillRect/>
          </a:stretch>
        </p:blipFill>
        <p:spPr>
          <a:xfrm>
            <a:off x="778100" y="1532748"/>
            <a:ext cx="2827975" cy="4727999"/>
          </a:xfrm>
          <a:prstGeom prst="rect">
            <a:avLst/>
          </a:prstGeom>
          <a:noFill/>
          <a:ln>
            <a:solidFill>
              <a:schemeClr val="tx1"/>
            </a:solidFill>
          </a:ln>
        </p:spPr>
      </p:pic>
    </p:spTree>
    <p:extLst>
      <p:ext uri="{BB962C8B-B14F-4D97-AF65-F5344CB8AC3E}">
        <p14:creationId xmlns:p14="http://schemas.microsoft.com/office/powerpoint/2010/main" val="8294476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108"/>
            <a:ext cx="9144000" cy="1143000"/>
          </a:xfrm>
        </p:spPr>
        <p:txBody>
          <a:bodyPr>
            <a:normAutofit/>
          </a:bodyPr>
          <a:lstStyle/>
          <a:p>
            <a:pPr algn="ctr"/>
            <a:r>
              <a:rPr lang="en-US" sz="2800" dirty="0" smtClean="0">
                <a:solidFill>
                  <a:srgbClr val="0000FF"/>
                </a:solidFill>
                <a:latin typeface="Calibri"/>
                <a:cs typeface="Calibri"/>
              </a:rPr>
              <a:t>Test for positive selection</a:t>
            </a:r>
            <a:endParaRPr lang="en-US" sz="2800" dirty="0">
              <a:solidFill>
                <a:srgbClr val="0000FF"/>
              </a:solidFill>
              <a:latin typeface="Calibri"/>
              <a:cs typeface="Calibri"/>
            </a:endParaRPr>
          </a:p>
        </p:txBody>
      </p:sp>
      <p:cxnSp>
        <p:nvCxnSpPr>
          <p:cNvPr id="5" name="Straight Connector 4"/>
          <p:cNvCxnSpPr/>
          <p:nvPr/>
        </p:nvCxnSpPr>
        <p:spPr>
          <a:xfrm>
            <a:off x="2127940" y="2580489"/>
            <a:ext cx="591479" cy="765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H="1">
            <a:off x="2719420" y="2580489"/>
            <a:ext cx="556685" cy="76538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2719419" y="3345871"/>
            <a:ext cx="2736" cy="1288116"/>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5854944" y="2334541"/>
            <a:ext cx="970033" cy="1304629"/>
          </a:xfrm>
          <a:prstGeom prst="line">
            <a:avLst/>
          </a:prstGeom>
          <a:ln w="57150" cmpd="sng"/>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a:off x="6824979" y="3204294"/>
            <a:ext cx="299905" cy="434876"/>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827712" y="3639170"/>
            <a:ext cx="0" cy="1183745"/>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775864" y="1389843"/>
            <a:ext cx="1830023" cy="369332"/>
          </a:xfrm>
          <a:prstGeom prst="rect">
            <a:avLst/>
          </a:prstGeom>
          <a:noFill/>
        </p:spPr>
        <p:txBody>
          <a:bodyPr wrap="none" rtlCol="0">
            <a:spAutoFit/>
          </a:bodyPr>
          <a:lstStyle/>
          <a:p>
            <a:r>
              <a:rPr lang="en-US" sz="1800" dirty="0" smtClean="0">
                <a:latin typeface="Calibri"/>
                <a:cs typeface="Calibri"/>
              </a:rPr>
              <a:t>Neutral evolution</a:t>
            </a:r>
            <a:endParaRPr lang="en-US" sz="1800" dirty="0">
              <a:latin typeface="Calibri"/>
              <a:cs typeface="Calibri"/>
            </a:endParaRPr>
          </a:p>
        </p:txBody>
      </p:sp>
      <p:sp>
        <p:nvSpPr>
          <p:cNvPr id="29" name="TextBox 28"/>
          <p:cNvSpPr txBox="1"/>
          <p:nvPr/>
        </p:nvSpPr>
        <p:spPr>
          <a:xfrm>
            <a:off x="5548934" y="1349617"/>
            <a:ext cx="1810975" cy="369332"/>
          </a:xfrm>
          <a:prstGeom prst="rect">
            <a:avLst/>
          </a:prstGeom>
          <a:noFill/>
        </p:spPr>
        <p:txBody>
          <a:bodyPr wrap="none" rtlCol="0">
            <a:spAutoFit/>
          </a:bodyPr>
          <a:lstStyle/>
          <a:p>
            <a:r>
              <a:rPr lang="en-US" sz="1800" dirty="0" smtClean="0">
                <a:latin typeface="Calibri"/>
                <a:cs typeface="Calibri"/>
              </a:rPr>
              <a:t>Positive selection</a:t>
            </a:r>
            <a:endParaRPr lang="en-US" sz="1800" dirty="0">
              <a:latin typeface="Calibri"/>
              <a:cs typeface="Calibri"/>
            </a:endParaRPr>
          </a:p>
        </p:txBody>
      </p:sp>
      <p:sp>
        <p:nvSpPr>
          <p:cNvPr id="9" name="Rounded Rectangle 8"/>
          <p:cNvSpPr/>
          <p:nvPr/>
        </p:nvSpPr>
        <p:spPr>
          <a:xfrm>
            <a:off x="1307882" y="1907672"/>
            <a:ext cx="2928179" cy="3274836"/>
          </a:xfrm>
          <a:prstGeom prst="roundRect">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p:nvPr/>
        </p:nvSpPr>
        <p:spPr>
          <a:xfrm>
            <a:off x="5072329" y="1841641"/>
            <a:ext cx="2928179" cy="3544814"/>
          </a:xfrm>
          <a:prstGeom prst="roundRect">
            <a:avLst/>
          </a:prstGeom>
          <a:solidFill>
            <a:schemeClr val="accent6">
              <a:alpha val="1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Box 7"/>
          <p:cNvSpPr txBox="1"/>
          <p:nvPr/>
        </p:nvSpPr>
        <p:spPr>
          <a:xfrm>
            <a:off x="1400215" y="2178903"/>
            <a:ext cx="1171502" cy="307777"/>
          </a:xfrm>
          <a:prstGeom prst="rect">
            <a:avLst/>
          </a:prstGeom>
          <a:noFill/>
        </p:spPr>
        <p:txBody>
          <a:bodyPr wrap="none" rtlCol="0">
            <a:spAutoFit/>
          </a:bodyPr>
          <a:lstStyle/>
          <a:p>
            <a:r>
              <a:rPr lang="en-US" dirty="0" smtClean="0">
                <a:latin typeface="Calibri"/>
                <a:cs typeface="Calibri"/>
              </a:rPr>
              <a:t>Greenlanders</a:t>
            </a:r>
            <a:endParaRPr lang="en-US" dirty="0">
              <a:latin typeface="Calibri"/>
              <a:cs typeface="Calibri"/>
            </a:endParaRPr>
          </a:p>
        </p:txBody>
      </p:sp>
      <p:sp>
        <p:nvSpPr>
          <p:cNvPr id="22" name="TextBox 21"/>
          <p:cNvSpPr txBox="1"/>
          <p:nvPr/>
        </p:nvSpPr>
        <p:spPr>
          <a:xfrm>
            <a:off x="5172706" y="1907672"/>
            <a:ext cx="1197764" cy="307777"/>
          </a:xfrm>
          <a:prstGeom prst="rect">
            <a:avLst/>
          </a:prstGeom>
          <a:noFill/>
        </p:spPr>
        <p:txBody>
          <a:bodyPr wrap="none" rtlCol="0">
            <a:spAutoFit/>
          </a:bodyPr>
          <a:lstStyle/>
          <a:p>
            <a:r>
              <a:rPr lang="en-US" b="1" dirty="0" smtClean="0">
                <a:latin typeface="Calibri"/>
                <a:cs typeface="Calibri"/>
              </a:rPr>
              <a:t>Greenlanders</a:t>
            </a:r>
            <a:endParaRPr lang="en-US" b="1" dirty="0">
              <a:latin typeface="Calibri"/>
              <a:cs typeface="Calibri"/>
            </a:endParaRPr>
          </a:p>
        </p:txBody>
      </p:sp>
      <p:sp>
        <p:nvSpPr>
          <p:cNvPr id="11" name="TextBox 10"/>
          <p:cNvSpPr txBox="1"/>
          <p:nvPr/>
        </p:nvSpPr>
        <p:spPr>
          <a:xfrm>
            <a:off x="2128517" y="4661025"/>
            <a:ext cx="958127" cy="307777"/>
          </a:xfrm>
          <a:prstGeom prst="rect">
            <a:avLst/>
          </a:prstGeom>
          <a:noFill/>
        </p:spPr>
        <p:txBody>
          <a:bodyPr wrap="none" rtlCol="0">
            <a:spAutoFit/>
          </a:bodyPr>
          <a:lstStyle/>
          <a:p>
            <a:r>
              <a:rPr lang="en-US" dirty="0" smtClean="0">
                <a:latin typeface="Calibri"/>
                <a:cs typeface="Calibri"/>
              </a:rPr>
              <a:t>Europeans</a:t>
            </a:r>
            <a:endParaRPr lang="en-US" dirty="0">
              <a:latin typeface="Calibri"/>
              <a:cs typeface="Calibri"/>
            </a:endParaRPr>
          </a:p>
        </p:txBody>
      </p:sp>
      <p:sp>
        <p:nvSpPr>
          <p:cNvPr id="24" name="TextBox 23"/>
          <p:cNvSpPr txBox="1"/>
          <p:nvPr/>
        </p:nvSpPr>
        <p:spPr>
          <a:xfrm>
            <a:off x="6238885" y="4846324"/>
            <a:ext cx="958127" cy="307777"/>
          </a:xfrm>
          <a:prstGeom prst="rect">
            <a:avLst/>
          </a:prstGeom>
          <a:noFill/>
        </p:spPr>
        <p:txBody>
          <a:bodyPr wrap="none" rtlCol="0">
            <a:spAutoFit/>
          </a:bodyPr>
          <a:lstStyle/>
          <a:p>
            <a:r>
              <a:rPr lang="en-US" dirty="0" smtClean="0">
                <a:latin typeface="Calibri"/>
                <a:cs typeface="Calibri"/>
              </a:rPr>
              <a:t>Europeans</a:t>
            </a:r>
            <a:endParaRPr lang="en-US" dirty="0">
              <a:latin typeface="Calibri"/>
              <a:cs typeface="Calibri"/>
            </a:endParaRPr>
          </a:p>
        </p:txBody>
      </p:sp>
      <p:sp>
        <p:nvSpPr>
          <p:cNvPr id="25" name="TextBox 24"/>
          <p:cNvSpPr txBox="1"/>
          <p:nvPr/>
        </p:nvSpPr>
        <p:spPr>
          <a:xfrm>
            <a:off x="6633922" y="2834962"/>
            <a:ext cx="761747" cy="307777"/>
          </a:xfrm>
          <a:prstGeom prst="rect">
            <a:avLst/>
          </a:prstGeom>
          <a:noFill/>
        </p:spPr>
        <p:txBody>
          <a:bodyPr wrap="none" rtlCol="0">
            <a:spAutoFit/>
          </a:bodyPr>
          <a:lstStyle/>
          <a:p>
            <a:r>
              <a:rPr lang="en-US" dirty="0" smtClean="0">
                <a:latin typeface="Calibri"/>
                <a:cs typeface="Calibri"/>
              </a:rPr>
              <a:t>Chinese</a:t>
            </a:r>
            <a:endParaRPr lang="en-US" dirty="0">
              <a:latin typeface="Calibri"/>
              <a:cs typeface="Calibri"/>
            </a:endParaRPr>
          </a:p>
        </p:txBody>
      </p:sp>
      <p:sp>
        <p:nvSpPr>
          <p:cNvPr id="28" name="TextBox 27"/>
          <p:cNvSpPr txBox="1"/>
          <p:nvPr/>
        </p:nvSpPr>
        <p:spPr>
          <a:xfrm>
            <a:off x="2851826" y="2178903"/>
            <a:ext cx="761747" cy="307777"/>
          </a:xfrm>
          <a:prstGeom prst="rect">
            <a:avLst/>
          </a:prstGeom>
          <a:noFill/>
        </p:spPr>
        <p:txBody>
          <a:bodyPr wrap="none" rtlCol="0">
            <a:spAutoFit/>
          </a:bodyPr>
          <a:lstStyle/>
          <a:p>
            <a:r>
              <a:rPr lang="en-US" dirty="0" smtClean="0">
                <a:latin typeface="Calibri"/>
                <a:cs typeface="Calibri"/>
              </a:rPr>
              <a:t>Chinese</a:t>
            </a:r>
            <a:endParaRPr lang="en-US" dirty="0">
              <a:latin typeface="Calibri"/>
              <a:cs typeface="Calibri"/>
            </a:endParaRPr>
          </a:p>
        </p:txBody>
      </p:sp>
      <p:sp>
        <p:nvSpPr>
          <p:cNvPr id="30" name="TextBox 29"/>
          <p:cNvSpPr txBox="1"/>
          <p:nvPr/>
        </p:nvSpPr>
        <p:spPr>
          <a:xfrm>
            <a:off x="1400215" y="5621681"/>
            <a:ext cx="6159409" cy="461665"/>
          </a:xfrm>
          <a:prstGeom prst="rect">
            <a:avLst/>
          </a:prstGeom>
          <a:noFill/>
        </p:spPr>
        <p:txBody>
          <a:bodyPr wrap="none" rtlCol="0">
            <a:spAutoFit/>
          </a:bodyPr>
          <a:lstStyle/>
          <a:p>
            <a:r>
              <a:rPr lang="en-US" sz="2400" dirty="0" smtClean="0">
                <a:latin typeface="Calibri"/>
                <a:cs typeface="Calibri"/>
              </a:rPr>
              <a:t>Population Branch Statistic (PBS) ≈ T</a:t>
            </a:r>
            <a:r>
              <a:rPr lang="en-US" sz="2400" baseline="-25000" dirty="0" smtClean="0">
                <a:latin typeface="Calibri"/>
                <a:cs typeface="Calibri"/>
              </a:rPr>
              <a:t>12</a:t>
            </a:r>
            <a:r>
              <a:rPr lang="en-US" sz="2400" dirty="0" smtClean="0">
                <a:latin typeface="Calibri"/>
                <a:cs typeface="Calibri"/>
              </a:rPr>
              <a:t> + T</a:t>
            </a:r>
            <a:r>
              <a:rPr lang="en-US" sz="2400" baseline="-25000" dirty="0" smtClean="0">
                <a:latin typeface="Calibri"/>
                <a:cs typeface="Calibri"/>
              </a:rPr>
              <a:t>13</a:t>
            </a:r>
            <a:r>
              <a:rPr lang="en-US" sz="2400" dirty="0" smtClean="0">
                <a:latin typeface="Calibri"/>
                <a:cs typeface="Calibri"/>
              </a:rPr>
              <a:t> - T</a:t>
            </a:r>
            <a:r>
              <a:rPr lang="en-US" sz="2400" baseline="-25000" dirty="0" smtClean="0">
                <a:latin typeface="Calibri"/>
                <a:cs typeface="Calibri"/>
              </a:rPr>
              <a:t>23</a:t>
            </a:r>
            <a:r>
              <a:rPr lang="en-US" sz="2400" dirty="0" smtClean="0">
                <a:latin typeface="Calibri"/>
                <a:cs typeface="Calibri"/>
              </a:rPr>
              <a:t> </a:t>
            </a:r>
            <a:endParaRPr lang="en-US" sz="2400" dirty="0">
              <a:latin typeface="Calibri"/>
              <a:cs typeface="Calibri"/>
            </a:endParaRPr>
          </a:p>
        </p:txBody>
      </p:sp>
      <p:sp>
        <p:nvSpPr>
          <p:cNvPr id="31" name="TextBox 30"/>
          <p:cNvSpPr txBox="1"/>
          <p:nvPr/>
        </p:nvSpPr>
        <p:spPr>
          <a:xfrm>
            <a:off x="6997935" y="6425678"/>
            <a:ext cx="1710725" cy="307777"/>
          </a:xfrm>
          <a:prstGeom prst="rect">
            <a:avLst/>
          </a:prstGeom>
          <a:noFill/>
        </p:spPr>
        <p:txBody>
          <a:bodyPr wrap="none" rtlCol="0">
            <a:spAutoFit/>
          </a:bodyPr>
          <a:lstStyle/>
          <a:p>
            <a:r>
              <a:rPr lang="en-US" sz="1400" dirty="0" smtClean="0">
                <a:latin typeface="Calibri"/>
                <a:cs typeface="Calibri"/>
              </a:rPr>
              <a:t>Yi et al. Science 2010</a:t>
            </a:r>
            <a:endParaRPr lang="en-US" sz="1400" dirty="0">
              <a:latin typeface="Calibri"/>
              <a:cs typeface="Calibri"/>
            </a:endParaRPr>
          </a:p>
        </p:txBody>
      </p:sp>
      <p:sp>
        <p:nvSpPr>
          <p:cNvPr id="38" name="TextBox 37"/>
          <p:cNvSpPr txBox="1"/>
          <p:nvPr/>
        </p:nvSpPr>
        <p:spPr>
          <a:xfrm>
            <a:off x="1953915" y="2918620"/>
            <a:ext cx="377026" cy="369332"/>
          </a:xfrm>
          <a:prstGeom prst="rect">
            <a:avLst/>
          </a:prstGeom>
          <a:noFill/>
        </p:spPr>
        <p:txBody>
          <a:bodyPr wrap="none" rtlCol="0">
            <a:spAutoFit/>
          </a:bodyPr>
          <a:lstStyle/>
          <a:p>
            <a:r>
              <a:rPr lang="en-US" dirty="0" smtClean="0"/>
              <a:t>T</a:t>
            </a:r>
            <a:r>
              <a:rPr lang="en-US" baseline="-25000" dirty="0" smtClean="0"/>
              <a:t>1</a:t>
            </a:r>
            <a:endParaRPr lang="en-US" baseline="-25000" dirty="0"/>
          </a:p>
        </p:txBody>
      </p:sp>
      <p:sp>
        <p:nvSpPr>
          <p:cNvPr id="39" name="TextBox 38"/>
          <p:cNvSpPr txBox="1"/>
          <p:nvPr/>
        </p:nvSpPr>
        <p:spPr>
          <a:xfrm>
            <a:off x="2327947" y="3828156"/>
            <a:ext cx="377026" cy="369332"/>
          </a:xfrm>
          <a:prstGeom prst="rect">
            <a:avLst/>
          </a:prstGeom>
          <a:noFill/>
        </p:spPr>
        <p:txBody>
          <a:bodyPr wrap="none" rtlCol="0">
            <a:spAutoFit/>
          </a:bodyPr>
          <a:lstStyle/>
          <a:p>
            <a:r>
              <a:rPr lang="en-US" dirty="0" smtClean="0"/>
              <a:t>T</a:t>
            </a:r>
            <a:r>
              <a:rPr lang="en-US" baseline="-25000" dirty="0"/>
              <a:t>3</a:t>
            </a:r>
          </a:p>
        </p:txBody>
      </p:sp>
      <p:sp>
        <p:nvSpPr>
          <p:cNvPr id="40" name="TextBox 39"/>
          <p:cNvSpPr txBox="1"/>
          <p:nvPr/>
        </p:nvSpPr>
        <p:spPr>
          <a:xfrm>
            <a:off x="3124944" y="2918620"/>
            <a:ext cx="377026" cy="369332"/>
          </a:xfrm>
          <a:prstGeom prst="rect">
            <a:avLst/>
          </a:prstGeom>
          <a:noFill/>
        </p:spPr>
        <p:txBody>
          <a:bodyPr wrap="none" rtlCol="0">
            <a:spAutoFit/>
          </a:bodyPr>
          <a:lstStyle/>
          <a:p>
            <a:r>
              <a:rPr lang="en-US" dirty="0" smtClean="0"/>
              <a:t>T</a:t>
            </a:r>
            <a:r>
              <a:rPr lang="en-US" baseline="-25000" dirty="0"/>
              <a:t>2</a:t>
            </a:r>
          </a:p>
        </p:txBody>
      </p:sp>
      <p:sp>
        <p:nvSpPr>
          <p:cNvPr id="41" name="TextBox 40"/>
          <p:cNvSpPr txBox="1"/>
          <p:nvPr/>
        </p:nvSpPr>
        <p:spPr>
          <a:xfrm>
            <a:off x="6036563" y="2959443"/>
            <a:ext cx="377026" cy="369332"/>
          </a:xfrm>
          <a:prstGeom prst="rect">
            <a:avLst/>
          </a:prstGeom>
          <a:noFill/>
        </p:spPr>
        <p:txBody>
          <a:bodyPr wrap="none" rtlCol="0">
            <a:spAutoFit/>
          </a:bodyPr>
          <a:lstStyle/>
          <a:p>
            <a:r>
              <a:rPr lang="en-US" dirty="0" smtClean="0"/>
              <a:t>T</a:t>
            </a:r>
            <a:r>
              <a:rPr lang="en-US" baseline="-25000" dirty="0" smtClean="0"/>
              <a:t>1</a:t>
            </a:r>
            <a:endParaRPr lang="en-US" baseline="-25000" dirty="0"/>
          </a:p>
        </p:txBody>
      </p:sp>
      <p:sp>
        <p:nvSpPr>
          <p:cNvPr id="42" name="TextBox 41"/>
          <p:cNvSpPr txBox="1"/>
          <p:nvPr/>
        </p:nvSpPr>
        <p:spPr>
          <a:xfrm>
            <a:off x="6413589" y="4197488"/>
            <a:ext cx="377026" cy="369332"/>
          </a:xfrm>
          <a:prstGeom prst="rect">
            <a:avLst/>
          </a:prstGeom>
          <a:noFill/>
        </p:spPr>
        <p:txBody>
          <a:bodyPr wrap="none" rtlCol="0">
            <a:spAutoFit/>
          </a:bodyPr>
          <a:lstStyle/>
          <a:p>
            <a:r>
              <a:rPr lang="en-US" dirty="0" smtClean="0"/>
              <a:t>T</a:t>
            </a:r>
            <a:r>
              <a:rPr lang="en-US" baseline="-25000" dirty="0"/>
              <a:t>3</a:t>
            </a:r>
          </a:p>
        </p:txBody>
      </p:sp>
      <p:sp>
        <p:nvSpPr>
          <p:cNvPr id="43" name="TextBox 42"/>
          <p:cNvSpPr txBox="1"/>
          <p:nvPr/>
        </p:nvSpPr>
        <p:spPr>
          <a:xfrm>
            <a:off x="7032509" y="3311442"/>
            <a:ext cx="377026" cy="369332"/>
          </a:xfrm>
          <a:prstGeom prst="rect">
            <a:avLst/>
          </a:prstGeom>
          <a:noFill/>
        </p:spPr>
        <p:txBody>
          <a:bodyPr wrap="none" rtlCol="0">
            <a:spAutoFit/>
          </a:bodyPr>
          <a:lstStyle/>
          <a:p>
            <a:r>
              <a:rPr lang="en-US" dirty="0" smtClean="0"/>
              <a:t>T</a:t>
            </a:r>
            <a:r>
              <a:rPr lang="en-US" baseline="-25000" dirty="0"/>
              <a:t>2</a:t>
            </a:r>
          </a:p>
        </p:txBody>
      </p:sp>
    </p:spTree>
    <p:extLst>
      <p:ext uri="{BB962C8B-B14F-4D97-AF65-F5344CB8AC3E}">
        <p14:creationId xmlns:p14="http://schemas.microsoft.com/office/powerpoint/2010/main" val="3384895271"/>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731"/>
            <a:ext cx="8229600" cy="668308"/>
          </a:xfrm>
        </p:spPr>
        <p:txBody>
          <a:bodyPr>
            <a:normAutofit/>
          </a:bodyPr>
          <a:lstStyle/>
          <a:p>
            <a:pPr algn="ctr"/>
            <a:r>
              <a:rPr lang="en-US" sz="2400" dirty="0" smtClean="0">
                <a:solidFill>
                  <a:srgbClr val="0000FF"/>
                </a:solidFill>
                <a:latin typeface="Calibri"/>
                <a:cs typeface="Calibri"/>
              </a:rPr>
              <a:t>Positive selection scan</a:t>
            </a:r>
            <a:endParaRPr lang="en-US" sz="2400" dirty="0">
              <a:solidFill>
                <a:srgbClr val="0000FF"/>
              </a:solidFill>
              <a:latin typeface="Calibri"/>
              <a:cs typeface="Calibri"/>
            </a:endParaRPr>
          </a:p>
        </p:txBody>
      </p:sp>
      <p:pic>
        <p:nvPicPr>
          <p:cNvPr id="5" name="Picture 4" descr="Screen Shot 2015-07-20 at 3.23.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06" y="1444257"/>
            <a:ext cx="7448264" cy="4765670"/>
          </a:xfrm>
          <a:prstGeom prst="rect">
            <a:avLst/>
          </a:prstGeom>
          <a:ln>
            <a:solidFill>
              <a:schemeClr val="tx1"/>
            </a:solidFill>
          </a:ln>
        </p:spPr>
      </p:pic>
      <p:sp>
        <p:nvSpPr>
          <p:cNvPr id="4" name="TextBox 3"/>
          <p:cNvSpPr txBox="1"/>
          <p:nvPr/>
        </p:nvSpPr>
        <p:spPr>
          <a:xfrm>
            <a:off x="658460" y="878074"/>
            <a:ext cx="7724703" cy="369332"/>
          </a:xfrm>
          <a:prstGeom prst="rect">
            <a:avLst/>
          </a:prstGeom>
          <a:noFill/>
        </p:spPr>
        <p:txBody>
          <a:bodyPr wrap="none" rtlCol="0">
            <a:spAutoFit/>
          </a:bodyPr>
          <a:lstStyle/>
          <a:p>
            <a:r>
              <a:rPr lang="en-US" sz="1800" dirty="0" smtClean="0">
                <a:latin typeface="Calibri"/>
                <a:cs typeface="Calibri"/>
              </a:rPr>
              <a:t>SNPs showing great </a:t>
            </a:r>
            <a:r>
              <a:rPr lang="en-US" sz="1800" b="1" dirty="0" smtClean="0">
                <a:latin typeface="Calibri"/>
                <a:cs typeface="Calibri"/>
              </a:rPr>
              <a:t>genetic differentiation </a:t>
            </a:r>
            <a:r>
              <a:rPr lang="en-US" sz="1800" dirty="0" smtClean="0">
                <a:latin typeface="Calibri"/>
                <a:cs typeface="Calibri"/>
              </a:rPr>
              <a:t>compared to Chinese and Europeans.</a:t>
            </a:r>
            <a:endParaRPr lang="en-US" sz="1800" dirty="0">
              <a:latin typeface="Calibri"/>
              <a:cs typeface="Calibri"/>
            </a:endParaRPr>
          </a:p>
        </p:txBody>
      </p:sp>
    </p:spTree>
    <p:extLst>
      <p:ext uri="{BB962C8B-B14F-4D97-AF65-F5344CB8AC3E}">
        <p14:creationId xmlns:p14="http://schemas.microsoft.com/office/powerpoint/2010/main" val="2987583668"/>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Screen Shot 2015-07-23 at 12.08.4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92" y="2220207"/>
            <a:ext cx="9144000" cy="1982734"/>
          </a:xfrm>
          <a:prstGeom prst="rect">
            <a:avLst/>
          </a:prstGeom>
        </p:spPr>
      </p:pic>
      <p:sp>
        <p:nvSpPr>
          <p:cNvPr id="2" name="Title 1"/>
          <p:cNvSpPr>
            <a:spLocks noGrp="1"/>
          </p:cNvSpPr>
          <p:nvPr>
            <p:ph type="title"/>
          </p:nvPr>
        </p:nvSpPr>
        <p:spPr>
          <a:xfrm>
            <a:off x="457200" y="73928"/>
            <a:ext cx="8229600" cy="815073"/>
          </a:xfrm>
        </p:spPr>
        <p:txBody>
          <a:bodyPr/>
          <a:lstStyle/>
          <a:p>
            <a:pPr algn="ctr"/>
            <a:r>
              <a:rPr lang="en-US" dirty="0" smtClean="0">
                <a:solidFill>
                  <a:srgbClr val="0000FF"/>
                </a:solidFill>
                <a:latin typeface="Calibri"/>
                <a:cs typeface="Calibri"/>
              </a:rPr>
              <a:t>Phenotypic associations</a:t>
            </a:r>
            <a:endParaRPr lang="en-US" dirty="0">
              <a:solidFill>
                <a:srgbClr val="0000FF"/>
              </a:solidFill>
              <a:latin typeface="Calibri"/>
              <a:cs typeface="Calibri"/>
            </a:endParaRPr>
          </a:p>
        </p:txBody>
      </p:sp>
      <p:sp>
        <p:nvSpPr>
          <p:cNvPr id="3" name="Content Placeholder 2"/>
          <p:cNvSpPr>
            <a:spLocks noGrp="1"/>
          </p:cNvSpPr>
          <p:nvPr>
            <p:ph idx="1"/>
          </p:nvPr>
        </p:nvSpPr>
        <p:spPr>
          <a:xfrm>
            <a:off x="280267" y="1157594"/>
            <a:ext cx="8545701" cy="755355"/>
          </a:xfrm>
        </p:spPr>
        <p:txBody>
          <a:bodyPr>
            <a:normAutofit/>
          </a:bodyPr>
          <a:lstStyle/>
          <a:p>
            <a:pPr marL="0" indent="0">
              <a:buNone/>
            </a:pPr>
            <a:r>
              <a:rPr lang="en-US" sz="2000" b="1" dirty="0" smtClean="0">
                <a:latin typeface="Calibri"/>
                <a:cs typeface="Calibri"/>
              </a:rPr>
              <a:t>Weight</a:t>
            </a:r>
            <a:r>
              <a:rPr lang="en-US" sz="2000" dirty="0" smtClean="0">
                <a:latin typeface="Calibri"/>
                <a:cs typeface="Calibri"/>
              </a:rPr>
              <a:t> (</a:t>
            </a:r>
            <a:r>
              <a:rPr lang="en-US" sz="2000" i="1" dirty="0" smtClean="0">
                <a:latin typeface="Calibri"/>
                <a:cs typeface="Calibri"/>
              </a:rPr>
              <a:t>P </a:t>
            </a:r>
            <a:r>
              <a:rPr lang="en-US" sz="2000" dirty="0" smtClean="0">
                <a:latin typeface="Calibri"/>
                <a:cs typeface="Calibri"/>
              </a:rPr>
              <a:t>= 1.1</a:t>
            </a:r>
            <a:r>
              <a:rPr lang="en-US" sz="2000" dirty="0">
                <a:latin typeface="Calibri"/>
                <a:cs typeface="Calibri"/>
              </a:rPr>
              <a:t>×10</a:t>
            </a:r>
            <a:r>
              <a:rPr lang="en-US" sz="2000" baseline="30000" dirty="0">
                <a:latin typeface="Calibri"/>
                <a:cs typeface="Calibri"/>
              </a:rPr>
              <a:t>-</a:t>
            </a:r>
            <a:r>
              <a:rPr lang="en-US" sz="2000" baseline="30000" dirty="0" smtClean="0">
                <a:latin typeface="Calibri"/>
                <a:cs typeface="Calibri"/>
              </a:rPr>
              <a:t>6</a:t>
            </a:r>
            <a:r>
              <a:rPr lang="en-US" sz="2000" dirty="0" smtClean="0">
                <a:latin typeface="Calibri"/>
                <a:cs typeface="Calibri"/>
              </a:rPr>
              <a:t>, </a:t>
            </a:r>
            <a:r>
              <a:rPr lang="en-US" sz="2000" i="1" dirty="0" err="1" smtClean="0">
                <a:latin typeface="Calibri"/>
                <a:cs typeface="Calibri"/>
              </a:rPr>
              <a:t>e.s</a:t>
            </a:r>
            <a:r>
              <a:rPr lang="en-US" sz="2000" i="1" dirty="0" smtClean="0">
                <a:latin typeface="Calibri"/>
                <a:cs typeface="Calibri"/>
              </a:rPr>
              <a:t>.</a:t>
            </a:r>
            <a:r>
              <a:rPr lang="en-US" sz="2000" dirty="0" smtClean="0">
                <a:latin typeface="Calibri"/>
                <a:cs typeface="Calibri"/>
              </a:rPr>
              <a:t>=-2.4 kg)		</a:t>
            </a:r>
            <a:r>
              <a:rPr lang="en-US" sz="2000" dirty="0">
                <a:latin typeface="Calibri"/>
                <a:cs typeface="Calibri"/>
              </a:rPr>
              <a:t>	</a:t>
            </a:r>
            <a:r>
              <a:rPr lang="en-US" sz="2000" b="1" dirty="0" smtClean="0">
                <a:latin typeface="Calibri"/>
                <a:cs typeface="Calibri"/>
              </a:rPr>
              <a:t>Height</a:t>
            </a:r>
            <a:r>
              <a:rPr lang="en-US" sz="2000" dirty="0" smtClean="0">
                <a:latin typeface="Calibri"/>
                <a:cs typeface="Calibri"/>
              </a:rPr>
              <a:t> (</a:t>
            </a:r>
            <a:r>
              <a:rPr lang="en-US" sz="2000" i="1" dirty="0" smtClean="0">
                <a:latin typeface="Calibri"/>
                <a:cs typeface="Calibri"/>
              </a:rPr>
              <a:t>P</a:t>
            </a:r>
            <a:r>
              <a:rPr lang="en-US" sz="2000" dirty="0" smtClean="0">
                <a:latin typeface="Calibri"/>
                <a:cs typeface="Calibri"/>
              </a:rPr>
              <a:t> = 4.55 </a:t>
            </a:r>
            <a:r>
              <a:rPr lang="en-US" sz="2000" dirty="0">
                <a:latin typeface="Calibri"/>
                <a:cs typeface="Calibri"/>
              </a:rPr>
              <a:t>× 10</a:t>
            </a:r>
            <a:r>
              <a:rPr lang="en-US" sz="2000" baseline="30000" dirty="0">
                <a:latin typeface="Calibri"/>
                <a:cs typeface="Calibri"/>
              </a:rPr>
              <a:t>-7</a:t>
            </a:r>
            <a:r>
              <a:rPr lang="en-US" sz="2000" dirty="0">
                <a:latin typeface="Calibri"/>
                <a:cs typeface="Calibri"/>
              </a:rPr>
              <a:t> , </a:t>
            </a:r>
            <a:r>
              <a:rPr lang="en-US" sz="2000" i="1" dirty="0" err="1">
                <a:latin typeface="Calibri"/>
                <a:cs typeface="Calibri"/>
              </a:rPr>
              <a:t>e.s</a:t>
            </a:r>
            <a:r>
              <a:rPr lang="en-US" sz="2000" i="1" dirty="0">
                <a:latin typeface="Calibri"/>
                <a:cs typeface="Calibri"/>
              </a:rPr>
              <a:t>.</a:t>
            </a:r>
            <a:r>
              <a:rPr lang="en-US" sz="2000" dirty="0">
                <a:latin typeface="Calibri"/>
                <a:cs typeface="Calibri"/>
              </a:rPr>
              <a:t>=</a:t>
            </a:r>
            <a:r>
              <a:rPr lang="en-US" sz="2000" dirty="0" smtClean="0">
                <a:latin typeface="Calibri"/>
                <a:cs typeface="Calibri"/>
              </a:rPr>
              <a:t>-1.2 cm)</a:t>
            </a:r>
            <a:endParaRPr lang="en-US" sz="2000" dirty="0">
              <a:latin typeface="Calibri"/>
              <a:cs typeface="Calibri"/>
            </a:endParaRPr>
          </a:p>
        </p:txBody>
      </p:sp>
      <p:pic>
        <p:nvPicPr>
          <p:cNvPr id="9" name="Picture 8" descr="EskimoPie_eskim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2739" y="3019888"/>
            <a:ext cx="349285" cy="495651"/>
          </a:xfrm>
          <a:prstGeom prst="rect">
            <a:avLst/>
          </a:prstGeom>
        </p:spPr>
      </p:pic>
      <p:pic>
        <p:nvPicPr>
          <p:cNvPr id="10" name="Picture 9" descr="EskimoPie_eskim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1160" y="1718448"/>
            <a:ext cx="487971" cy="692453"/>
          </a:xfrm>
          <a:prstGeom prst="rect">
            <a:avLst/>
          </a:prstGeom>
        </p:spPr>
      </p:pic>
      <p:pic>
        <p:nvPicPr>
          <p:cNvPr id="11" name="Picture 10" descr="EskimoPie_eskim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0656" y="2906616"/>
            <a:ext cx="273385" cy="692453"/>
          </a:xfrm>
          <a:prstGeom prst="rect">
            <a:avLst/>
          </a:prstGeom>
        </p:spPr>
      </p:pic>
      <p:sp>
        <p:nvSpPr>
          <p:cNvPr id="13" name="TextBox 12"/>
          <p:cNvSpPr txBox="1"/>
          <p:nvPr/>
        </p:nvSpPr>
        <p:spPr>
          <a:xfrm>
            <a:off x="141099" y="5738848"/>
            <a:ext cx="8697901" cy="677108"/>
          </a:xfrm>
          <a:prstGeom prst="rect">
            <a:avLst/>
          </a:prstGeom>
          <a:noFill/>
        </p:spPr>
        <p:txBody>
          <a:bodyPr wrap="square" rtlCol="0">
            <a:spAutoFit/>
          </a:bodyPr>
          <a:lstStyle/>
          <a:p>
            <a:r>
              <a:rPr lang="en-US" sz="1800" dirty="0" smtClean="0">
                <a:latin typeface="Calibri"/>
                <a:cs typeface="Calibri"/>
              </a:rPr>
              <a:t>Association with red blood cell lipid composition suggests an effect on </a:t>
            </a:r>
            <a:r>
              <a:rPr lang="en-US" sz="1800" b="1" dirty="0" smtClean="0">
                <a:latin typeface="Calibri"/>
                <a:cs typeface="Calibri"/>
              </a:rPr>
              <a:t>growth hormones</a:t>
            </a:r>
            <a:r>
              <a:rPr lang="en-US" sz="1800" dirty="0" smtClean="0">
                <a:latin typeface="Calibri"/>
                <a:cs typeface="Calibri"/>
              </a:rPr>
              <a:t>.</a:t>
            </a:r>
            <a:endParaRPr lang="en-US" sz="1800" dirty="0">
              <a:latin typeface="Calibri"/>
              <a:cs typeface="Calibri"/>
            </a:endParaRPr>
          </a:p>
          <a:p>
            <a:endParaRPr lang="en-US" sz="2000" dirty="0"/>
          </a:p>
        </p:txBody>
      </p:sp>
      <p:pic>
        <p:nvPicPr>
          <p:cNvPr id="14" name="Picture 13" descr="EskimoPie_eskimo.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1590" y="1718448"/>
            <a:ext cx="487971" cy="692453"/>
          </a:xfrm>
          <a:prstGeom prst="rect">
            <a:avLst/>
          </a:prstGeom>
        </p:spPr>
      </p:pic>
      <p:sp>
        <p:nvSpPr>
          <p:cNvPr id="5" name="Left Bracket 4"/>
          <p:cNvSpPr/>
          <p:nvPr/>
        </p:nvSpPr>
        <p:spPr>
          <a:xfrm rot="16200000">
            <a:off x="7295307" y="2891762"/>
            <a:ext cx="125422" cy="3185384"/>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4640591" y="4688292"/>
            <a:ext cx="4198410" cy="923330"/>
          </a:xfrm>
          <a:prstGeom prst="rect">
            <a:avLst/>
          </a:prstGeom>
          <a:noFill/>
        </p:spPr>
        <p:txBody>
          <a:bodyPr wrap="square" rtlCol="0">
            <a:spAutoFit/>
          </a:bodyPr>
          <a:lstStyle/>
          <a:p>
            <a:pPr algn="r"/>
            <a:r>
              <a:rPr lang="en-US" sz="1800" dirty="0">
                <a:latin typeface="Calibri"/>
                <a:cs typeface="Calibri"/>
              </a:rPr>
              <a:t>Replicated in </a:t>
            </a:r>
            <a:r>
              <a:rPr lang="en-US" sz="1800" b="1" dirty="0">
                <a:latin typeface="Calibri"/>
                <a:cs typeface="Calibri"/>
              </a:rPr>
              <a:t>European</a:t>
            </a:r>
            <a:r>
              <a:rPr lang="en-US" sz="1800" dirty="0">
                <a:latin typeface="Calibri"/>
                <a:cs typeface="Calibri"/>
              </a:rPr>
              <a:t> cohorts </a:t>
            </a:r>
            <a:endParaRPr lang="en-US" sz="1800" dirty="0" smtClean="0">
              <a:latin typeface="Calibri"/>
              <a:cs typeface="Calibri"/>
            </a:endParaRPr>
          </a:p>
          <a:p>
            <a:pPr algn="r"/>
            <a:r>
              <a:rPr lang="en-US" sz="1800" dirty="0" smtClean="0">
                <a:latin typeface="Calibri"/>
                <a:cs typeface="Calibri"/>
              </a:rPr>
              <a:t>(</a:t>
            </a:r>
            <a:r>
              <a:rPr lang="en-US" sz="1800" dirty="0">
                <a:latin typeface="Calibri"/>
                <a:cs typeface="Calibri"/>
              </a:rPr>
              <a:t>previously missed </a:t>
            </a:r>
            <a:r>
              <a:rPr lang="en-US" sz="1800" dirty="0" smtClean="0">
                <a:latin typeface="Calibri"/>
                <a:cs typeface="Calibri"/>
              </a:rPr>
              <a:t>by GWASs)</a:t>
            </a:r>
            <a:endParaRPr lang="en-US" sz="1800" dirty="0">
              <a:latin typeface="Calibri"/>
              <a:cs typeface="Calibri"/>
            </a:endParaRPr>
          </a:p>
          <a:p>
            <a:pPr algn="r"/>
            <a:endParaRPr lang="en-US" sz="1800" dirty="0"/>
          </a:p>
        </p:txBody>
      </p:sp>
      <p:sp>
        <p:nvSpPr>
          <p:cNvPr id="15" name="TextBox 14"/>
          <p:cNvSpPr txBox="1"/>
          <p:nvPr/>
        </p:nvSpPr>
        <p:spPr>
          <a:xfrm>
            <a:off x="5854096" y="6514628"/>
            <a:ext cx="3111336" cy="307777"/>
          </a:xfrm>
          <a:prstGeom prst="rect">
            <a:avLst/>
          </a:prstGeom>
          <a:noFill/>
        </p:spPr>
        <p:txBody>
          <a:bodyPr wrap="none" rtlCol="0">
            <a:spAutoFit/>
          </a:bodyPr>
          <a:lstStyle/>
          <a:p>
            <a:r>
              <a:rPr lang="en-US" sz="1400" dirty="0" err="1" smtClean="0">
                <a:latin typeface="Calibri"/>
                <a:cs typeface="Calibri"/>
              </a:rPr>
              <a:t>Fumagalli</a:t>
            </a:r>
            <a:r>
              <a:rPr lang="en-US" sz="1400" dirty="0" smtClean="0">
                <a:latin typeface="Calibri"/>
                <a:cs typeface="Calibri"/>
              </a:rPr>
              <a:t>*, </a:t>
            </a:r>
            <a:r>
              <a:rPr lang="en-US" sz="1400" dirty="0" err="1" smtClean="0">
                <a:latin typeface="Calibri"/>
                <a:cs typeface="Calibri"/>
              </a:rPr>
              <a:t>Moltke</a:t>
            </a:r>
            <a:r>
              <a:rPr lang="en-US" sz="1400" dirty="0" smtClean="0">
                <a:latin typeface="Calibri"/>
                <a:cs typeface="Calibri"/>
              </a:rPr>
              <a:t>* et al. Science, 2015</a:t>
            </a:r>
            <a:endParaRPr lang="en-US" sz="1400" dirty="0">
              <a:latin typeface="Calibri"/>
              <a:cs typeface="Calibri"/>
            </a:endParaRPr>
          </a:p>
        </p:txBody>
      </p:sp>
    </p:spTree>
    <p:extLst>
      <p:ext uri="{BB962C8B-B14F-4D97-AF65-F5344CB8AC3E}">
        <p14:creationId xmlns:p14="http://schemas.microsoft.com/office/powerpoint/2010/main" val="37147201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8" name="Shape 98"/>
          <p:cNvPicPr preferRelativeResize="0"/>
          <p:nvPr/>
        </p:nvPicPr>
        <p:blipFill rotWithShape="1">
          <a:blip r:embed="rId3">
            <a:alphaModFix/>
          </a:blip>
          <a:srcRect/>
          <a:stretch/>
        </p:blipFill>
        <p:spPr>
          <a:xfrm>
            <a:off x="6808829" y="2444530"/>
            <a:ext cx="1754700" cy="2120100"/>
          </a:xfrm>
          <a:prstGeom prst="rect">
            <a:avLst/>
          </a:prstGeom>
          <a:noFill/>
          <a:ln>
            <a:noFill/>
          </a:ln>
        </p:spPr>
      </p:pic>
      <p:grpSp>
        <p:nvGrpSpPr>
          <p:cNvPr id="99" name="Shape 99"/>
          <p:cNvGrpSpPr/>
          <p:nvPr/>
        </p:nvGrpSpPr>
        <p:grpSpPr>
          <a:xfrm>
            <a:off x="224267" y="3056299"/>
            <a:ext cx="1499846" cy="1163618"/>
            <a:chOff x="376667" y="3208699"/>
            <a:chExt cx="1499846" cy="1163618"/>
          </a:xfrm>
        </p:grpSpPr>
        <p:sp>
          <p:nvSpPr>
            <p:cNvPr id="100" name="Shape 100"/>
            <p:cNvSpPr txBox="1"/>
            <p:nvPr/>
          </p:nvSpPr>
          <p:spPr>
            <a:xfrm>
              <a:off x="598669" y="3208699"/>
              <a:ext cx="1144500"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reference genome</a:t>
              </a:r>
            </a:p>
          </p:txBody>
        </p:sp>
        <p:grpSp>
          <p:nvGrpSpPr>
            <p:cNvPr id="101" name="Shape 101"/>
            <p:cNvGrpSpPr/>
            <p:nvPr/>
          </p:nvGrpSpPr>
          <p:grpSpPr>
            <a:xfrm>
              <a:off x="393034" y="3402951"/>
              <a:ext cx="1483479" cy="821866"/>
              <a:chOff x="901740" y="5171892"/>
              <a:chExt cx="2694296" cy="819898"/>
            </a:xfrm>
          </p:grpSpPr>
          <p:pic>
            <p:nvPicPr>
              <p:cNvPr id="102" name="Shape 102"/>
              <p:cNvPicPr preferRelativeResize="0"/>
              <p:nvPr/>
            </p:nvPicPr>
            <p:blipFill rotWithShape="1">
              <a:blip r:embed="rId4">
                <a:alphaModFix/>
              </a:blip>
              <a:srcRect/>
              <a:stretch/>
            </p:blipFill>
            <p:spPr>
              <a:xfrm>
                <a:off x="901740" y="5171892"/>
                <a:ext cx="2682300" cy="819898"/>
              </a:xfrm>
              <a:prstGeom prst="rect">
                <a:avLst/>
              </a:prstGeom>
              <a:noFill/>
              <a:ln>
                <a:noFill/>
              </a:ln>
            </p:spPr>
          </p:pic>
          <p:cxnSp>
            <p:nvCxnSpPr>
              <p:cNvPr id="103" name="Shape 103"/>
              <p:cNvCxnSpPr/>
              <p:nvPr/>
            </p:nvCxnSpPr>
            <p:spPr>
              <a:xfrm rot="10800000" flipH="1">
                <a:off x="977637" y="5241857"/>
                <a:ext cx="2618399" cy="14700"/>
              </a:xfrm>
              <a:prstGeom prst="straightConnector1">
                <a:avLst/>
              </a:prstGeom>
              <a:noFill/>
              <a:ln w="25400" cap="flat" cmpd="sng">
                <a:solidFill>
                  <a:schemeClr val="accent1"/>
                </a:solidFill>
                <a:prstDash val="solid"/>
                <a:round/>
                <a:headEnd type="none" w="med" len="med"/>
                <a:tailEnd type="none" w="med" len="med"/>
              </a:ln>
            </p:spPr>
          </p:cxnSp>
        </p:grpSp>
        <p:sp>
          <p:nvSpPr>
            <p:cNvPr id="104" name="Shape 104"/>
            <p:cNvSpPr txBox="1"/>
            <p:nvPr/>
          </p:nvSpPr>
          <p:spPr>
            <a:xfrm>
              <a:off x="376667" y="4126017"/>
              <a:ext cx="1283699" cy="24629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000" b="0" i="0" u="none" strike="noStrike" cap="none" baseline="0">
                  <a:solidFill>
                    <a:schemeClr val="dk1"/>
                  </a:solidFill>
                  <a:latin typeface="Calibri"/>
                  <a:ea typeface="Calibri"/>
                  <a:cs typeface="Calibri"/>
                  <a:sym typeface="Calibri"/>
                  <a:rtl val="0"/>
                </a:rPr>
                <a:t>short DNA fragments</a:t>
              </a:r>
            </a:p>
          </p:txBody>
        </p:sp>
      </p:grpSp>
      <p:sp>
        <p:nvSpPr>
          <p:cNvPr id="105" name="Shape 105"/>
          <p:cNvSpPr/>
          <p:nvPr/>
        </p:nvSpPr>
        <p:spPr>
          <a:xfrm>
            <a:off x="3367749" y="2472700"/>
            <a:ext cx="12312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Genotype</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assignment</a:t>
            </a:r>
          </a:p>
        </p:txBody>
      </p:sp>
      <p:sp>
        <p:nvSpPr>
          <p:cNvPr id="106" name="Shape 106"/>
          <p:cNvSpPr/>
          <p:nvPr/>
        </p:nvSpPr>
        <p:spPr>
          <a:xfrm>
            <a:off x="5135105" y="2460889"/>
            <a:ext cx="1105800" cy="707399"/>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Mutation</a:t>
            </a:r>
          </a:p>
          <a:p>
            <a:pPr marL="0" marR="0" lvl="0" indent="0" algn="ctr"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discovery</a:t>
            </a:r>
          </a:p>
        </p:txBody>
      </p:sp>
      <p:sp>
        <p:nvSpPr>
          <p:cNvPr id="107" name="Shape 107"/>
          <p:cNvSpPr/>
          <p:nvPr/>
        </p:nvSpPr>
        <p:spPr>
          <a:xfrm>
            <a:off x="2383600" y="2656800"/>
            <a:ext cx="933900" cy="385199"/>
          </a:xfrm>
          <a:prstGeom prst="bentArrow">
            <a:avLst>
              <a:gd name="adj1" fmla="val 25000"/>
              <a:gd name="adj2" fmla="val 25000"/>
              <a:gd name="adj3" fmla="val 25000"/>
              <a:gd name="adj4" fmla="val 4375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8" name="Shape 108"/>
          <p:cNvSpPr/>
          <p:nvPr/>
        </p:nvSpPr>
        <p:spPr>
          <a:xfrm>
            <a:off x="4664240" y="2656800"/>
            <a:ext cx="363331"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09" name="Shape 109"/>
          <p:cNvSpPr/>
          <p:nvPr/>
        </p:nvSpPr>
        <p:spPr>
          <a:xfrm>
            <a:off x="6362678" y="2674195"/>
            <a:ext cx="317548"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rtl val="0"/>
            </a:endParaRPr>
          </a:p>
        </p:txBody>
      </p:sp>
      <p:sp>
        <p:nvSpPr>
          <p:cNvPr id="115" name="Shape 115"/>
          <p:cNvSpPr/>
          <p:nvPr/>
        </p:nvSpPr>
        <p:spPr>
          <a:xfrm rot="5400000">
            <a:off x="2413447" y="2369400"/>
            <a:ext cx="429000" cy="1455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116" name="Shape 116"/>
          <p:cNvSpPr txBox="1"/>
          <p:nvPr/>
        </p:nvSpPr>
        <p:spPr>
          <a:xfrm>
            <a:off x="2266426" y="3117210"/>
            <a:ext cx="288772" cy="1301133"/>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rtl="0">
              <a:spcBef>
                <a:spcPts val="0"/>
              </a:spcBef>
              <a:buNone/>
            </a:pPr>
            <a:r>
              <a:rPr lang="en-US" dirty="0" smtClean="0"/>
              <a:t>AAAT</a:t>
            </a:r>
            <a:endParaRPr lang="en-US" dirty="0"/>
          </a:p>
        </p:txBody>
      </p:sp>
      <p:sp>
        <p:nvSpPr>
          <p:cNvPr id="117" name="Shape 117"/>
          <p:cNvSpPr/>
          <p:nvPr/>
        </p:nvSpPr>
        <p:spPr>
          <a:xfrm>
            <a:off x="0" y="18464"/>
            <a:ext cx="9144000" cy="821999"/>
          </a:xfrm>
          <a:prstGeom prst="rect">
            <a:avLst/>
          </a:prstGeom>
          <a:noFill/>
          <a:ln>
            <a:noFill/>
          </a:ln>
        </p:spPr>
        <p:txBody>
          <a:bodyPr lIns="91425" tIns="45700" rIns="91425" bIns="45700" anchor="t" anchorCtr="0">
            <a:noAutofit/>
          </a:bodyPr>
          <a:lstStyle/>
          <a:p>
            <a:pPr lvl="0" algn="ctr">
              <a:buClr>
                <a:srgbClr val="0000FF"/>
              </a:buClr>
              <a:buSzPct val="25000"/>
            </a:pPr>
            <a:r>
              <a:rPr lang="en-US" sz="3600" b="1" dirty="0">
                <a:solidFill>
                  <a:srgbClr val="0000FF"/>
                </a:solidFill>
                <a:ea typeface="Calibri"/>
                <a:cs typeface="Calibri"/>
                <a:sym typeface="Calibri"/>
              </a:rPr>
              <a:t>Next Generation Sequencing data processing</a:t>
            </a:r>
          </a:p>
          <a:p>
            <a:pPr lvl="0" algn="ctr">
              <a:buClr>
                <a:srgbClr val="0000FF"/>
              </a:buClr>
              <a:buSzPct val="25000"/>
            </a:pPr>
            <a:r>
              <a:rPr lang="en-US" sz="3600" b="1" dirty="0">
                <a:solidFill>
                  <a:srgbClr val="0000FF"/>
                </a:solidFill>
                <a:ea typeface="Calibri"/>
                <a:cs typeface="Calibri"/>
                <a:sym typeface="Calibri"/>
              </a:rPr>
              <a:t>in the </a:t>
            </a:r>
            <a:r>
              <a:rPr lang="en-US" sz="3600" b="1" u="sng" dirty="0">
                <a:solidFill>
                  <a:srgbClr val="0000FF"/>
                </a:solidFill>
                <a:ea typeface="Calibri"/>
                <a:cs typeface="Calibri"/>
                <a:sym typeface="Calibri"/>
              </a:rPr>
              <a:t>non-model </a:t>
            </a:r>
            <a:r>
              <a:rPr lang="en-US" sz="3600" b="1" dirty="0">
                <a:solidFill>
                  <a:srgbClr val="0000FF"/>
                </a:solidFill>
                <a:ea typeface="Calibri"/>
                <a:cs typeface="Calibri"/>
                <a:sym typeface="Calibri"/>
              </a:rPr>
              <a:t>world</a:t>
            </a:r>
          </a:p>
        </p:txBody>
      </p:sp>
      <p:sp>
        <p:nvSpPr>
          <p:cNvPr id="118" name="Shape 118"/>
          <p:cNvSpPr/>
          <p:nvPr/>
        </p:nvSpPr>
        <p:spPr>
          <a:xfrm>
            <a:off x="1394325" y="1720525"/>
            <a:ext cx="1847100" cy="429000"/>
          </a:xfrm>
          <a:prstGeom prst="roundRect">
            <a:avLst>
              <a:gd name="adj" fmla="val 16667"/>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dirty="0"/>
              <a:t>External </a:t>
            </a:r>
            <a:r>
              <a:rPr lang="en-US" sz="1400" dirty="0" smtClean="0"/>
              <a:t>information</a:t>
            </a:r>
          </a:p>
          <a:p>
            <a:pPr marL="0" marR="0" lvl="0" indent="0" algn="ctr" rtl="0">
              <a:lnSpc>
                <a:spcPct val="100000"/>
              </a:lnSpc>
              <a:spcBef>
                <a:spcPts val="0"/>
              </a:spcBef>
              <a:spcAft>
                <a:spcPts val="0"/>
              </a:spcAft>
              <a:buClr>
                <a:srgbClr val="000000"/>
              </a:buClr>
              <a:buSzPct val="25000"/>
              <a:buFont typeface="Arial"/>
              <a:buNone/>
            </a:pPr>
            <a:r>
              <a:rPr lang="en-US" sz="1400" dirty="0" smtClean="0"/>
              <a:t>LD information</a:t>
            </a:r>
            <a:endParaRPr lang="en-US" sz="1400" dirty="0"/>
          </a:p>
        </p:txBody>
      </p:sp>
      <p:sp>
        <p:nvSpPr>
          <p:cNvPr id="122" name="Shape 122"/>
          <p:cNvSpPr txBox="1"/>
          <p:nvPr/>
        </p:nvSpPr>
        <p:spPr>
          <a:xfrm>
            <a:off x="3601063" y="1952335"/>
            <a:ext cx="627373" cy="473764"/>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3" name="Shape 123"/>
          <p:cNvSpPr txBox="1"/>
          <p:nvPr/>
        </p:nvSpPr>
        <p:spPr>
          <a:xfrm>
            <a:off x="2065000" y="1249837"/>
            <a:ext cx="490199"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a:t>A,T</a:t>
            </a:r>
          </a:p>
        </p:txBody>
      </p:sp>
      <p:sp>
        <p:nvSpPr>
          <p:cNvPr id="124" name="Shape 124"/>
          <p:cNvSpPr/>
          <p:nvPr/>
        </p:nvSpPr>
        <p:spPr>
          <a:xfrm>
            <a:off x="148075" y="2956125"/>
            <a:ext cx="1630800" cy="1322400"/>
          </a:xfrm>
          <a:prstGeom prst="rect">
            <a:avLst/>
          </a:prstGeom>
          <a:noFill/>
          <a:ln w="19050" cap="flat" cmpd="sng">
            <a:solidFill>
              <a:srgbClr val="B7B7B7"/>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5" name="Shape 125"/>
          <p:cNvSpPr/>
          <p:nvPr/>
        </p:nvSpPr>
        <p:spPr>
          <a:xfrm>
            <a:off x="1893403" y="3533621"/>
            <a:ext cx="321599" cy="177000"/>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3" name="Shape 119"/>
          <p:cNvSpPr txBox="1"/>
          <p:nvPr/>
        </p:nvSpPr>
        <p:spPr>
          <a:xfrm>
            <a:off x="5517860" y="2004520"/>
            <a:ext cx="274624" cy="385199"/>
          </a:xfrm>
          <a:prstGeom prst="rect">
            <a:avLst/>
          </a:prstGeom>
          <a:noFill/>
          <a:ln w="19050" cap="flat" cmpd="sng">
            <a:solidFill>
              <a:srgbClr val="666666"/>
            </a:solidFill>
            <a:prstDash val="solid"/>
            <a:round/>
            <a:headEnd type="none" w="med" len="med"/>
            <a:tailEnd type="none" w="med" len="med"/>
          </a:ln>
        </p:spPr>
        <p:txBody>
          <a:bodyPr lIns="91425" tIns="91425" rIns="91425" bIns="91425" anchor="t" anchorCtr="0">
            <a:noAutofit/>
          </a:bodyPr>
          <a:lstStyle/>
          <a:p>
            <a:pPr lvl="0" rtl="0">
              <a:spcBef>
                <a:spcPts val="0"/>
              </a:spcBef>
              <a:buNone/>
            </a:pPr>
            <a:r>
              <a:rPr lang="en-US" dirty="0" smtClean="0"/>
              <a:t>T</a:t>
            </a:r>
            <a:endParaRPr lang="en-US" dirty="0"/>
          </a:p>
        </p:txBody>
      </p:sp>
      <p:sp>
        <p:nvSpPr>
          <p:cNvPr id="24" name="Shape 115"/>
          <p:cNvSpPr/>
          <p:nvPr/>
        </p:nvSpPr>
        <p:spPr>
          <a:xfrm rot="5400000">
            <a:off x="7471601" y="4636836"/>
            <a:ext cx="429000" cy="284589"/>
          </a:xfrm>
          <a:prstGeom prst="rightArrow">
            <a:avLst>
              <a:gd name="adj1" fmla="val 50000"/>
              <a:gd name="adj2" fmla="val 50000"/>
            </a:avLst>
          </a:prstGeom>
          <a:solidFill>
            <a:schemeClr val="lt2"/>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baseline="0">
              <a:solidFill>
                <a:srgbClr val="000000"/>
              </a:solidFill>
              <a:latin typeface="Arial"/>
              <a:ea typeface="Arial"/>
              <a:cs typeface="Arial"/>
              <a:sym typeface="Arial"/>
            </a:endParaRPr>
          </a:p>
        </p:txBody>
      </p:sp>
      <p:sp>
        <p:nvSpPr>
          <p:cNvPr id="2" name="TextBox 1"/>
          <p:cNvSpPr txBox="1"/>
          <p:nvPr/>
        </p:nvSpPr>
        <p:spPr>
          <a:xfrm>
            <a:off x="7117617" y="5104091"/>
            <a:ext cx="1152967" cy="923330"/>
          </a:xfrm>
          <a:prstGeom prst="rect">
            <a:avLst/>
          </a:prstGeom>
          <a:noFill/>
          <a:ln>
            <a:solidFill>
              <a:schemeClr val="tx1"/>
            </a:solidFill>
          </a:ln>
        </p:spPr>
        <p:txBody>
          <a:bodyPr wrap="none" rtlCol="0">
            <a:spAutoFit/>
          </a:bodyPr>
          <a:lstStyle/>
          <a:p>
            <a:r>
              <a:rPr lang="en-US" dirty="0" smtClean="0"/>
              <a:t>Theta, Pi</a:t>
            </a:r>
          </a:p>
          <a:p>
            <a:r>
              <a:rPr lang="en-US" dirty="0" smtClean="0"/>
              <a:t>Tajima’s D</a:t>
            </a:r>
          </a:p>
          <a:p>
            <a:r>
              <a:rPr lang="en-US" dirty="0" smtClean="0"/>
              <a:t>F</a:t>
            </a:r>
            <a:r>
              <a:rPr lang="en-US" baseline="-25000" dirty="0" smtClean="0"/>
              <a:t>ST</a:t>
            </a:r>
            <a:r>
              <a:rPr lang="en-US" dirty="0" smtClean="0"/>
              <a:t>, PBS</a:t>
            </a:r>
            <a:r>
              <a:rPr lang="is-IS" dirty="0" smtClean="0"/>
              <a:t>…</a:t>
            </a:r>
            <a:endParaRPr lang="en-US" dirty="0"/>
          </a:p>
        </p:txBody>
      </p:sp>
      <p:sp>
        <p:nvSpPr>
          <p:cNvPr id="25" name="Multiply 24"/>
          <p:cNvSpPr/>
          <p:nvPr/>
        </p:nvSpPr>
        <p:spPr>
          <a:xfrm>
            <a:off x="6269539" y="2676620"/>
            <a:ext cx="1419689" cy="1650100"/>
          </a:xfrm>
          <a:prstGeom prst="mathMultiply">
            <a:avLst/>
          </a:prstGeom>
          <a:solidFill>
            <a:srgbClr val="FF0000">
              <a:alpha val="41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Shape 111"/>
          <p:cNvPicPr preferRelativeResize="0"/>
          <p:nvPr/>
        </p:nvPicPr>
        <p:blipFill rotWithShape="1">
          <a:blip r:embed="rId5">
            <a:alphaModFix/>
          </a:blip>
          <a:srcRect/>
          <a:stretch/>
        </p:blipFill>
        <p:spPr>
          <a:xfrm>
            <a:off x="6664410" y="3171043"/>
            <a:ext cx="631567" cy="707420"/>
          </a:xfrm>
          <a:prstGeom prst="rect">
            <a:avLst/>
          </a:prstGeom>
          <a:noFill/>
          <a:ln>
            <a:noFill/>
          </a:ln>
        </p:spPr>
      </p:pic>
      <p:sp>
        <p:nvSpPr>
          <p:cNvPr id="3" name="TextBox 2"/>
          <p:cNvSpPr txBox="1"/>
          <p:nvPr/>
        </p:nvSpPr>
        <p:spPr>
          <a:xfrm>
            <a:off x="283488" y="4536615"/>
            <a:ext cx="6635150" cy="2554545"/>
          </a:xfrm>
          <a:prstGeom prst="rect">
            <a:avLst/>
          </a:prstGeom>
          <a:noFill/>
        </p:spPr>
        <p:txBody>
          <a:bodyPr wrap="none" rtlCol="0">
            <a:spAutoFit/>
          </a:bodyPr>
          <a:lstStyle/>
          <a:p>
            <a:r>
              <a:rPr lang="en-US" sz="2000" dirty="0" smtClean="0"/>
              <a:t>Got issues?</a:t>
            </a:r>
          </a:p>
          <a:p>
            <a:pPr marL="342900" indent="-342900">
              <a:buFontTx/>
              <a:buChar char="-"/>
            </a:pPr>
            <a:r>
              <a:rPr lang="en-US" sz="2000" dirty="0" smtClean="0"/>
              <a:t>No reference panel information (no imputation/validation)</a:t>
            </a:r>
          </a:p>
          <a:p>
            <a:pPr marL="342900" indent="-342900">
              <a:buFontTx/>
              <a:buChar char="-"/>
            </a:pPr>
            <a:r>
              <a:rPr lang="en-US" sz="2000" dirty="0" smtClean="0"/>
              <a:t>No reference sequence (lower </a:t>
            </a:r>
            <a:r>
              <a:rPr lang="en-US" sz="2000" dirty="0" err="1" smtClean="0"/>
              <a:t>mappability</a:t>
            </a:r>
            <a:r>
              <a:rPr lang="en-US" sz="2000" dirty="0" smtClean="0"/>
              <a:t>?)</a:t>
            </a:r>
          </a:p>
          <a:p>
            <a:pPr marL="342900" indent="-342900">
              <a:buFontTx/>
              <a:buChar char="-"/>
            </a:pPr>
            <a:r>
              <a:rPr lang="en-US" sz="2000" dirty="0" smtClean="0"/>
              <a:t>No HWE assumption (inbred)</a:t>
            </a:r>
          </a:p>
          <a:p>
            <a:pPr marL="342900" indent="-342900">
              <a:buFontTx/>
              <a:buChar char="-"/>
            </a:pPr>
            <a:r>
              <a:rPr lang="en-US" sz="2000" dirty="0" smtClean="0"/>
              <a:t>Hyper/</a:t>
            </a:r>
            <a:r>
              <a:rPr lang="en-US" sz="2000" dirty="0" err="1" smtClean="0"/>
              <a:t>Hypovariability</a:t>
            </a:r>
            <a:r>
              <a:rPr lang="en-US" sz="2000" dirty="0" smtClean="0"/>
              <a:t> or polyploidy or huge genome</a:t>
            </a:r>
          </a:p>
          <a:p>
            <a:pPr marL="342900" indent="-342900">
              <a:buFontTx/>
              <a:buChar char="-"/>
            </a:pPr>
            <a:r>
              <a:rPr lang="en-US" sz="2000" dirty="0" smtClean="0"/>
              <a:t>No money (?)</a:t>
            </a:r>
          </a:p>
          <a:p>
            <a:pPr marL="342900" indent="-342900">
              <a:buFontTx/>
              <a:buChar char="-"/>
            </a:pPr>
            <a:r>
              <a:rPr lang="is-IS" sz="2000" b="1" dirty="0" smtClean="0"/>
              <a:t>Your inferences will be wrong!</a:t>
            </a:r>
            <a:endParaRPr lang="en-US" sz="2000" b="1" dirty="0" smtClean="0"/>
          </a:p>
          <a:p>
            <a:pPr marL="342900" indent="-342900">
              <a:buFontTx/>
              <a:buChar char="-"/>
            </a:pPr>
            <a:endParaRPr lang="en-US" sz="2000" dirty="0"/>
          </a:p>
        </p:txBody>
      </p:sp>
      <p:sp>
        <p:nvSpPr>
          <p:cNvPr id="28" name="Multiply 27"/>
          <p:cNvSpPr/>
          <p:nvPr/>
        </p:nvSpPr>
        <p:spPr>
          <a:xfrm>
            <a:off x="2400996" y="2221698"/>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Multiply 32"/>
          <p:cNvSpPr/>
          <p:nvPr/>
        </p:nvSpPr>
        <p:spPr>
          <a:xfrm>
            <a:off x="2763951" y="253946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Multiply 33"/>
          <p:cNvSpPr/>
          <p:nvPr/>
        </p:nvSpPr>
        <p:spPr>
          <a:xfrm>
            <a:off x="4511969" y="2521023"/>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Multiply 34"/>
          <p:cNvSpPr/>
          <p:nvPr/>
        </p:nvSpPr>
        <p:spPr>
          <a:xfrm>
            <a:off x="6188717" y="2537384"/>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Multiply 35"/>
          <p:cNvSpPr/>
          <p:nvPr/>
        </p:nvSpPr>
        <p:spPr>
          <a:xfrm>
            <a:off x="7454519" y="4465441"/>
            <a:ext cx="469417" cy="435102"/>
          </a:xfrm>
          <a:prstGeom prst="mathMultiply">
            <a:avLst/>
          </a:prstGeom>
          <a:solidFill>
            <a:srgbClr val="FF0000">
              <a:alpha val="7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descr="Screen Shot 2016-03-01 at 3.39.13 P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49400" y="1300940"/>
            <a:ext cx="6045200" cy="4660900"/>
          </a:xfrm>
          <a:prstGeom prst="rect">
            <a:avLst/>
          </a:prstGeom>
        </p:spPr>
      </p:pic>
      <p:pic>
        <p:nvPicPr>
          <p:cNvPr id="37" name="Picture 36" descr="Screen Shot 2016-03-01 at 3.39.30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0" y="1676400"/>
            <a:ext cx="3797300" cy="3492500"/>
          </a:xfrm>
          <a:prstGeom prst="rect">
            <a:avLst/>
          </a:prstGeom>
        </p:spPr>
      </p:pic>
      <p:sp>
        <p:nvSpPr>
          <p:cNvPr id="5" name="TextBox 4"/>
          <p:cNvSpPr txBox="1"/>
          <p:nvPr/>
        </p:nvSpPr>
        <p:spPr>
          <a:xfrm>
            <a:off x="3124802" y="5347621"/>
            <a:ext cx="2876434" cy="646331"/>
          </a:xfrm>
          <a:prstGeom prst="rect">
            <a:avLst/>
          </a:prstGeom>
          <a:noFill/>
        </p:spPr>
        <p:txBody>
          <a:bodyPr wrap="none" rtlCol="0">
            <a:spAutoFit/>
          </a:bodyPr>
          <a:lstStyle/>
          <a:p>
            <a:r>
              <a:rPr lang="en-US" sz="3600" dirty="0" smtClean="0">
                <a:solidFill>
                  <a:schemeClr val="bg1"/>
                </a:solidFill>
              </a:rPr>
              <a:t>There is hope!</a:t>
            </a:r>
            <a:endParaRPr lang="en-US" sz="3600" dirty="0">
              <a:solidFill>
                <a:schemeClr val="bg1"/>
              </a:solidFill>
            </a:endParaRPr>
          </a:p>
        </p:txBody>
      </p:sp>
    </p:spTree>
    <p:extLst>
      <p:ext uri="{BB962C8B-B14F-4D97-AF65-F5344CB8AC3E}">
        <p14:creationId xmlns:p14="http://schemas.microsoft.com/office/powerpoint/2010/main" val="12317213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lgn="ctr"/>
            <a:r>
              <a:rPr lang="en-US" sz="2800" dirty="0" smtClean="0">
                <a:solidFill>
                  <a:srgbClr val="0000FF"/>
                </a:solidFill>
                <a:latin typeface="Calibri"/>
                <a:cs typeface="Calibri"/>
              </a:rPr>
              <a:t>Demographic model</a:t>
            </a:r>
            <a:endParaRPr lang="en-US" sz="2800" dirty="0">
              <a:solidFill>
                <a:srgbClr val="0000FF"/>
              </a:solidFill>
              <a:latin typeface="Calibri"/>
              <a:cs typeface="Calibri"/>
            </a:endParaRPr>
          </a:p>
        </p:txBody>
      </p:sp>
      <p:pic>
        <p:nvPicPr>
          <p:cNvPr id="3" name="Picture 2" descr="Screen Shot 2015-07-20 at 3.31.2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3041281"/>
            <a:ext cx="4830153" cy="2971126"/>
          </a:xfrm>
          <a:prstGeom prst="rect">
            <a:avLst/>
          </a:prstGeom>
        </p:spPr>
      </p:pic>
      <p:sp>
        <p:nvSpPr>
          <p:cNvPr id="4" name="TextBox 3"/>
          <p:cNvSpPr txBox="1"/>
          <p:nvPr/>
        </p:nvSpPr>
        <p:spPr>
          <a:xfrm>
            <a:off x="457199" y="1457739"/>
            <a:ext cx="8122357" cy="707886"/>
          </a:xfrm>
          <a:prstGeom prst="rect">
            <a:avLst/>
          </a:prstGeom>
          <a:noFill/>
        </p:spPr>
        <p:txBody>
          <a:bodyPr wrap="square" rtlCol="0">
            <a:spAutoFit/>
          </a:bodyPr>
          <a:lstStyle/>
          <a:p>
            <a:r>
              <a:rPr lang="en-US" sz="2000" dirty="0" smtClean="0">
                <a:latin typeface="Calibri"/>
                <a:cs typeface="Calibri"/>
              </a:rPr>
              <a:t>Estimate the divergence process of Inuit by fitting the </a:t>
            </a:r>
            <a:r>
              <a:rPr lang="en-US" sz="2000" b="1" dirty="0" smtClean="0">
                <a:latin typeface="Calibri"/>
                <a:cs typeface="Calibri"/>
              </a:rPr>
              <a:t>joint Site Frequency Spectrum</a:t>
            </a:r>
            <a:r>
              <a:rPr lang="en-US" sz="2000" dirty="0" smtClean="0">
                <a:latin typeface="Calibri"/>
                <a:cs typeface="Calibri"/>
              </a:rPr>
              <a:t> (SFS) with East Asians</a:t>
            </a:r>
            <a:endParaRPr lang="en-US" sz="2000" dirty="0">
              <a:latin typeface="Calibri"/>
              <a:cs typeface="Calibri"/>
            </a:endParaRPr>
          </a:p>
        </p:txBody>
      </p:sp>
      <p:grpSp>
        <p:nvGrpSpPr>
          <p:cNvPr id="9" name="Group 8"/>
          <p:cNvGrpSpPr/>
          <p:nvPr/>
        </p:nvGrpSpPr>
        <p:grpSpPr>
          <a:xfrm>
            <a:off x="5252019" y="2304377"/>
            <a:ext cx="3552673" cy="3521390"/>
            <a:chOff x="5252019" y="2038388"/>
            <a:chExt cx="3552673" cy="3521390"/>
          </a:xfrm>
        </p:grpSpPr>
        <p:pic>
          <p:nvPicPr>
            <p:cNvPr id="6" name="Picture 5" descr="arc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6506" y="2381592"/>
              <a:ext cx="3178186" cy="3178186"/>
            </a:xfrm>
            <a:prstGeom prst="rect">
              <a:avLst/>
            </a:prstGeom>
          </p:spPr>
        </p:pic>
        <p:cxnSp>
          <p:nvCxnSpPr>
            <p:cNvPr id="7" name="Curved Connector 6"/>
            <p:cNvCxnSpPr/>
            <p:nvPr/>
          </p:nvCxnSpPr>
          <p:spPr>
            <a:xfrm rot="10800000" flipV="1">
              <a:off x="6075605" y="3217333"/>
              <a:ext cx="1421458" cy="825030"/>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 name="Curved Connector 7"/>
            <p:cNvCxnSpPr/>
            <p:nvPr/>
          </p:nvCxnSpPr>
          <p:spPr>
            <a:xfrm rot="16200000" flipH="1">
              <a:off x="6472125" y="3935588"/>
              <a:ext cx="914400" cy="268111"/>
            </a:xfrm>
            <a:prstGeom prst="curvedConnector3">
              <a:avLst>
                <a:gd name="adj1" fmla="val 62346"/>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6216706" y="2397272"/>
              <a:ext cx="719665" cy="95822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252019" y="2038388"/>
              <a:ext cx="1331514" cy="338554"/>
            </a:xfrm>
            <a:prstGeom prst="rect">
              <a:avLst/>
            </a:prstGeom>
            <a:noFill/>
          </p:spPr>
          <p:txBody>
            <a:bodyPr wrap="none" rtlCol="0">
              <a:spAutoFit/>
            </a:bodyPr>
            <a:lstStyle/>
            <a:p>
              <a:r>
                <a:rPr lang="en-US" sz="1600" dirty="0" smtClean="0">
                  <a:latin typeface="Calibri"/>
                  <a:cs typeface="Calibri"/>
                </a:rPr>
                <a:t>Time = 23 </a:t>
              </a:r>
              <a:r>
                <a:rPr lang="en-US" sz="1600" dirty="0" err="1" smtClean="0">
                  <a:latin typeface="Calibri"/>
                  <a:cs typeface="Calibri"/>
                </a:rPr>
                <a:t>kya</a:t>
              </a:r>
              <a:endParaRPr lang="en-US" sz="1600" dirty="0">
                <a:latin typeface="Calibri"/>
                <a:cs typeface="Calibri"/>
              </a:endParaRPr>
            </a:p>
          </p:txBody>
        </p:sp>
      </p:grpSp>
      <p:sp>
        <p:nvSpPr>
          <p:cNvPr id="13" name="Rounded Rectangle 12"/>
          <p:cNvSpPr/>
          <p:nvPr/>
        </p:nvSpPr>
        <p:spPr>
          <a:xfrm>
            <a:off x="3997805" y="4829415"/>
            <a:ext cx="1254214" cy="642876"/>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955319" y="280670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92088727"/>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868333" y="2187398"/>
            <a:ext cx="3505639" cy="3584110"/>
            <a:chOff x="5079561" y="1975668"/>
            <a:chExt cx="3505639" cy="3584110"/>
          </a:xfrm>
        </p:grpSpPr>
        <p:pic>
          <p:nvPicPr>
            <p:cNvPr id="13" name="Picture 12" descr="arctic.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7014" y="2381592"/>
              <a:ext cx="3178186" cy="3178186"/>
            </a:xfrm>
            <a:prstGeom prst="rect">
              <a:avLst/>
            </a:prstGeom>
          </p:spPr>
        </p:pic>
        <p:cxnSp>
          <p:nvCxnSpPr>
            <p:cNvPr id="16" name="Straight Arrow Connector 15"/>
            <p:cNvCxnSpPr/>
            <p:nvPr/>
          </p:nvCxnSpPr>
          <p:spPr>
            <a:xfrm>
              <a:off x="5651805" y="2303192"/>
              <a:ext cx="719665" cy="958229"/>
            </a:xfrm>
            <a:prstGeom prst="straightConnector1">
              <a:avLst/>
            </a:prstGeom>
            <a:ln>
              <a:solidFill>
                <a:schemeClr val="tx1"/>
              </a:solidFill>
              <a:prstDash val="sysDash"/>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079561" y="1975668"/>
              <a:ext cx="1331514" cy="338554"/>
            </a:xfrm>
            <a:prstGeom prst="rect">
              <a:avLst/>
            </a:prstGeom>
            <a:noFill/>
          </p:spPr>
          <p:txBody>
            <a:bodyPr wrap="none" rtlCol="0">
              <a:spAutoFit/>
            </a:bodyPr>
            <a:lstStyle/>
            <a:p>
              <a:r>
                <a:rPr lang="en-US" sz="1600" dirty="0" smtClean="0">
                  <a:latin typeface="Calibri"/>
                  <a:cs typeface="Calibri"/>
                </a:rPr>
                <a:t>Time = 20 </a:t>
              </a:r>
              <a:r>
                <a:rPr lang="en-US" sz="1600" dirty="0" err="1" smtClean="0">
                  <a:latin typeface="Calibri"/>
                  <a:cs typeface="Calibri"/>
                </a:rPr>
                <a:t>kya</a:t>
              </a:r>
              <a:endParaRPr lang="en-US" sz="1600" dirty="0">
                <a:latin typeface="Calibri"/>
                <a:cs typeface="Calibri"/>
              </a:endParaRPr>
            </a:p>
          </p:txBody>
        </p:sp>
      </p:grpSp>
      <p:sp>
        <p:nvSpPr>
          <p:cNvPr id="2" name="Title 1"/>
          <p:cNvSpPr>
            <a:spLocks noGrp="1"/>
          </p:cNvSpPr>
          <p:nvPr>
            <p:ph type="title"/>
          </p:nvPr>
        </p:nvSpPr>
        <p:spPr>
          <a:xfrm>
            <a:off x="457200" y="95757"/>
            <a:ext cx="8229600" cy="834449"/>
          </a:xfrm>
        </p:spPr>
        <p:txBody>
          <a:bodyPr/>
          <a:lstStyle/>
          <a:p>
            <a:pPr algn="ctr"/>
            <a:r>
              <a:rPr lang="en-US" sz="3200" dirty="0" smtClean="0">
                <a:solidFill>
                  <a:srgbClr val="0000FF"/>
                </a:solidFill>
                <a:latin typeface="Calibri"/>
                <a:cs typeface="Calibri"/>
              </a:rPr>
              <a:t>Positive Selection</a:t>
            </a:r>
            <a:endParaRPr lang="en-US" sz="3200" dirty="0">
              <a:solidFill>
                <a:srgbClr val="0000FF"/>
              </a:solidFill>
              <a:latin typeface="Calibri"/>
              <a:cs typeface="Calibri"/>
            </a:endParaRPr>
          </a:p>
        </p:txBody>
      </p:sp>
      <p:sp>
        <p:nvSpPr>
          <p:cNvPr id="6" name="TextBox 5"/>
          <p:cNvSpPr txBox="1"/>
          <p:nvPr/>
        </p:nvSpPr>
        <p:spPr>
          <a:xfrm>
            <a:off x="283271" y="1217833"/>
            <a:ext cx="8403529" cy="646331"/>
          </a:xfrm>
          <a:prstGeom prst="rect">
            <a:avLst/>
          </a:prstGeom>
          <a:noFill/>
        </p:spPr>
        <p:txBody>
          <a:bodyPr wrap="square" rtlCol="0">
            <a:spAutoFit/>
          </a:bodyPr>
          <a:lstStyle/>
          <a:p>
            <a:r>
              <a:rPr lang="en-US" sz="1800" dirty="0" smtClean="0">
                <a:latin typeface="Calibri"/>
                <a:cs typeface="Calibri"/>
              </a:rPr>
              <a:t>Estimate the time and strength (</a:t>
            </a:r>
            <a:r>
              <a:rPr lang="en-US" sz="1800" i="1" dirty="0" smtClean="0">
                <a:latin typeface="Calibri"/>
                <a:cs typeface="Calibri"/>
              </a:rPr>
              <a:t>s</a:t>
            </a:r>
            <a:r>
              <a:rPr lang="en-US" sz="1800" dirty="0" smtClean="0">
                <a:latin typeface="Calibri"/>
                <a:cs typeface="Calibri"/>
              </a:rPr>
              <a:t>=3%) of selection using an </a:t>
            </a:r>
            <a:r>
              <a:rPr lang="en-US" sz="1800" b="1" dirty="0" smtClean="0">
                <a:latin typeface="Calibri"/>
                <a:cs typeface="Calibri"/>
              </a:rPr>
              <a:t>Approximate Bayesian Computation</a:t>
            </a:r>
            <a:r>
              <a:rPr lang="en-US" sz="1800" dirty="0" smtClean="0">
                <a:latin typeface="Calibri"/>
                <a:cs typeface="Calibri"/>
              </a:rPr>
              <a:t> (ABC) technique.</a:t>
            </a:r>
            <a:endParaRPr lang="en-US" sz="1800" dirty="0">
              <a:latin typeface="Calibri"/>
              <a:cs typeface="Calibri"/>
            </a:endParaRPr>
          </a:p>
        </p:txBody>
      </p:sp>
      <p:grpSp>
        <p:nvGrpSpPr>
          <p:cNvPr id="14" name="Group 13"/>
          <p:cNvGrpSpPr/>
          <p:nvPr/>
        </p:nvGrpSpPr>
        <p:grpSpPr>
          <a:xfrm>
            <a:off x="-268109" y="1961803"/>
            <a:ext cx="5136442" cy="4518636"/>
            <a:chOff x="-268109" y="1817232"/>
            <a:chExt cx="5136442" cy="4518636"/>
          </a:xfrm>
        </p:grpSpPr>
        <p:pic>
          <p:nvPicPr>
            <p:cNvPr id="8" name="Picture 7" descr="Screen Shot 2015-07-22 at 5.12.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892" y="2222566"/>
              <a:ext cx="3739441" cy="3548942"/>
            </a:xfrm>
            <a:prstGeom prst="rect">
              <a:avLst/>
            </a:prstGeom>
          </p:spPr>
        </p:pic>
        <p:sp>
          <p:nvSpPr>
            <p:cNvPr id="10" name="Rectangle 9"/>
            <p:cNvSpPr/>
            <p:nvPr/>
          </p:nvSpPr>
          <p:spPr>
            <a:xfrm>
              <a:off x="-268109" y="3478001"/>
              <a:ext cx="1775769" cy="5643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latin typeface="Calibri"/>
                  <a:cs typeface="Calibri"/>
                </a:rPr>
                <a:t>Posterior</a:t>
              </a:r>
            </a:p>
            <a:p>
              <a:pPr algn="ctr"/>
              <a:r>
                <a:rPr lang="en-US" sz="1800" dirty="0" smtClean="0">
                  <a:solidFill>
                    <a:schemeClr val="tx1"/>
                  </a:solidFill>
                  <a:latin typeface="Calibri"/>
                  <a:cs typeface="Calibri"/>
                </a:rPr>
                <a:t>probability</a:t>
              </a:r>
              <a:endParaRPr lang="en-US" sz="1800" dirty="0">
                <a:solidFill>
                  <a:schemeClr val="tx1"/>
                </a:solidFill>
                <a:latin typeface="Calibri"/>
                <a:cs typeface="Calibri"/>
              </a:endParaRPr>
            </a:p>
          </p:txBody>
        </p:sp>
        <p:sp>
          <p:nvSpPr>
            <p:cNvPr id="11" name="Rectangle 10"/>
            <p:cNvSpPr/>
            <p:nvPr/>
          </p:nvSpPr>
          <p:spPr>
            <a:xfrm>
              <a:off x="2043289" y="1817232"/>
              <a:ext cx="1775769" cy="5643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latin typeface="Calibri"/>
                  <a:cs typeface="Calibri"/>
                </a:rPr>
                <a:t>Start of selection</a:t>
              </a:r>
            </a:p>
          </p:txBody>
        </p:sp>
        <p:sp>
          <p:nvSpPr>
            <p:cNvPr id="12" name="Rectangle 11"/>
            <p:cNvSpPr/>
            <p:nvPr/>
          </p:nvSpPr>
          <p:spPr>
            <a:xfrm>
              <a:off x="1890892" y="5771508"/>
              <a:ext cx="2342444" cy="56436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latin typeface="Calibri"/>
                  <a:cs typeface="Calibri"/>
                </a:rPr>
                <a:t>Years before present</a:t>
              </a:r>
            </a:p>
          </p:txBody>
        </p:sp>
      </p:grpSp>
      <p:cxnSp>
        <p:nvCxnSpPr>
          <p:cNvPr id="15" name="Curved Connector 14"/>
          <p:cNvCxnSpPr/>
          <p:nvPr/>
        </p:nvCxnSpPr>
        <p:spPr>
          <a:xfrm rot="10800000" flipV="1">
            <a:off x="5730689" y="3374133"/>
            <a:ext cx="1421458" cy="825030"/>
          </a:xfrm>
          <a:prstGeom prst="curvedConnector3">
            <a:avLst>
              <a:gd name="adj1" fmla="val 50000"/>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9" name="Curved Connector 28"/>
          <p:cNvCxnSpPr/>
          <p:nvPr/>
        </p:nvCxnSpPr>
        <p:spPr>
          <a:xfrm rot="16200000" flipH="1">
            <a:off x="6127209" y="4092388"/>
            <a:ext cx="914400" cy="268111"/>
          </a:xfrm>
          <a:prstGeom prst="curvedConnector3">
            <a:avLst>
              <a:gd name="adj1" fmla="val 62346"/>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5-Point Star 32"/>
          <p:cNvSpPr/>
          <p:nvPr/>
        </p:nvSpPr>
        <p:spPr>
          <a:xfrm>
            <a:off x="6204197" y="3483893"/>
            <a:ext cx="282223" cy="260668"/>
          </a:xfrm>
          <a:prstGeom prst="star5">
            <a:avLst/>
          </a:prstGeom>
          <a:solidFill>
            <a:srgbClr val="FFFF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3715608" y="5613408"/>
            <a:ext cx="549084" cy="283540"/>
          </a:xfrm>
          <a:prstGeom prst="round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9955319" y="2728304"/>
            <a:ext cx="184666"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002165569"/>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545"/>
            <a:ext cx="8229600" cy="1143000"/>
          </a:xfrm>
        </p:spPr>
        <p:txBody>
          <a:bodyPr>
            <a:normAutofit/>
          </a:bodyPr>
          <a:lstStyle/>
          <a:p>
            <a:r>
              <a:rPr lang="en-US" sz="2400" dirty="0" smtClean="0">
                <a:solidFill>
                  <a:srgbClr val="0000FF"/>
                </a:solidFill>
                <a:cs typeface="Calibri"/>
              </a:rPr>
              <a:t>Positive selection in Native Americans in FADS genes?</a:t>
            </a:r>
            <a:endParaRPr lang="en-US" sz="2400" dirty="0"/>
          </a:p>
        </p:txBody>
      </p:sp>
      <p:pic>
        <p:nvPicPr>
          <p:cNvPr id="4" name="Raghavan 2015-enhanced.png"/>
          <p:cNvPicPr/>
          <p:nvPr/>
        </p:nvPicPr>
        <p:blipFill>
          <a:blip r:embed="rId2" cstate="print">
            <a:extLst/>
          </a:blip>
          <a:srcRect b="28516"/>
          <a:stretch>
            <a:fillRect/>
          </a:stretch>
        </p:blipFill>
        <p:spPr>
          <a:xfrm>
            <a:off x="1049337" y="1186287"/>
            <a:ext cx="7045138" cy="4902349"/>
          </a:xfrm>
          <a:prstGeom prst="rect">
            <a:avLst/>
          </a:prstGeom>
          <a:ln w="12700">
            <a:miter lim="400000"/>
          </a:ln>
        </p:spPr>
      </p:pic>
      <p:sp>
        <p:nvSpPr>
          <p:cNvPr id="6" name="Shape 296"/>
          <p:cNvSpPr/>
          <p:nvPr/>
        </p:nvSpPr>
        <p:spPr>
          <a:xfrm>
            <a:off x="6308894" y="5740794"/>
            <a:ext cx="2800778" cy="36932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Calibri"/>
                <a:ea typeface="Calibri"/>
                <a:cs typeface="Calibri"/>
                <a:sym typeface="Calibri"/>
              </a:defRPr>
            </a:lvl1pPr>
          </a:lstStyle>
          <a:p>
            <a:pPr lvl="0"/>
            <a:r>
              <a:rPr dirty="0"/>
              <a:t>Raghavan et </a:t>
            </a:r>
            <a:r>
              <a:rPr dirty="0" smtClean="0"/>
              <a:t>al</a:t>
            </a:r>
            <a:r>
              <a:rPr lang="en-US" dirty="0" smtClean="0"/>
              <a:t>.</a:t>
            </a:r>
            <a:r>
              <a:rPr dirty="0" smtClean="0"/>
              <a:t> 2015</a:t>
            </a:r>
            <a:r>
              <a:rPr lang="en-US" dirty="0" smtClean="0"/>
              <a:t> Science</a:t>
            </a:r>
            <a:endParaRPr dirty="0"/>
          </a:p>
        </p:txBody>
      </p:sp>
      <p:sp>
        <p:nvSpPr>
          <p:cNvPr id="13" name="TextBox 12"/>
          <p:cNvSpPr txBox="1"/>
          <p:nvPr/>
        </p:nvSpPr>
        <p:spPr>
          <a:xfrm>
            <a:off x="10075527" y="2189212"/>
            <a:ext cx="184666" cy="369332"/>
          </a:xfrm>
          <a:prstGeom prst="rect">
            <a:avLst/>
          </a:prstGeom>
          <a:noFill/>
        </p:spPr>
        <p:txBody>
          <a:bodyPr wrap="none" rtlCol="0">
            <a:spAutoFit/>
          </a:bodyPr>
          <a:lstStyle/>
          <a:p>
            <a:endParaRPr lang="en-US" dirty="0"/>
          </a:p>
        </p:txBody>
      </p:sp>
      <p:sp>
        <p:nvSpPr>
          <p:cNvPr id="14" name="Oval 13"/>
          <p:cNvSpPr/>
          <p:nvPr/>
        </p:nvSpPr>
        <p:spPr>
          <a:xfrm>
            <a:off x="4024183" y="1455789"/>
            <a:ext cx="955100" cy="952558"/>
          </a:xfrm>
          <a:prstGeom prst="ellipse">
            <a:avLst/>
          </a:prstGeom>
          <a:noFill/>
          <a:ln w="28575" cmpd="sng">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2706858" y="2607202"/>
            <a:ext cx="1226680" cy="369332"/>
          </a:xfrm>
          <a:prstGeom prst="rect">
            <a:avLst/>
          </a:prstGeom>
          <a:noFill/>
        </p:spPr>
        <p:txBody>
          <a:bodyPr wrap="none" rtlCol="0">
            <a:spAutoFit/>
          </a:bodyPr>
          <a:lstStyle/>
          <a:p>
            <a:r>
              <a:rPr lang="en-US" dirty="0" smtClean="0"/>
              <a:t>East Asians</a:t>
            </a:r>
            <a:endParaRPr lang="en-US" dirty="0"/>
          </a:p>
        </p:txBody>
      </p:sp>
      <p:sp>
        <p:nvSpPr>
          <p:cNvPr id="16" name="TextBox 15"/>
          <p:cNvSpPr txBox="1"/>
          <p:nvPr/>
        </p:nvSpPr>
        <p:spPr>
          <a:xfrm>
            <a:off x="133672" y="2559399"/>
            <a:ext cx="1184940" cy="369332"/>
          </a:xfrm>
          <a:prstGeom prst="rect">
            <a:avLst/>
          </a:prstGeom>
          <a:noFill/>
        </p:spPr>
        <p:txBody>
          <a:bodyPr wrap="none" rtlCol="0">
            <a:spAutoFit/>
          </a:bodyPr>
          <a:lstStyle/>
          <a:p>
            <a:r>
              <a:rPr lang="en-US" dirty="0" smtClean="0"/>
              <a:t>Europeans</a:t>
            </a:r>
            <a:endParaRPr lang="en-US" dirty="0"/>
          </a:p>
        </p:txBody>
      </p:sp>
      <p:sp>
        <p:nvSpPr>
          <p:cNvPr id="17" name="TextBox 16"/>
          <p:cNvSpPr txBox="1"/>
          <p:nvPr/>
        </p:nvSpPr>
        <p:spPr>
          <a:xfrm>
            <a:off x="5263336" y="4270779"/>
            <a:ext cx="1099880" cy="369332"/>
          </a:xfrm>
          <a:prstGeom prst="rect">
            <a:avLst/>
          </a:prstGeom>
          <a:noFill/>
        </p:spPr>
        <p:txBody>
          <a:bodyPr wrap="none" rtlCol="0">
            <a:spAutoFit/>
          </a:bodyPr>
          <a:lstStyle/>
          <a:p>
            <a:r>
              <a:rPr lang="en-US" dirty="0" smtClean="0"/>
              <a:t>Peruvians</a:t>
            </a:r>
          </a:p>
        </p:txBody>
      </p:sp>
      <p:sp>
        <p:nvSpPr>
          <p:cNvPr id="3" name="Content Placeholder 2"/>
          <p:cNvSpPr>
            <a:spLocks noGrp="1"/>
          </p:cNvSpPr>
          <p:nvPr>
            <p:ph idx="1"/>
          </p:nvPr>
        </p:nvSpPr>
        <p:spPr>
          <a:xfrm>
            <a:off x="1538817" y="5405190"/>
            <a:ext cx="4441055" cy="494373"/>
          </a:xfrm>
        </p:spPr>
        <p:txBody>
          <a:bodyPr>
            <a:normAutofit/>
          </a:bodyPr>
          <a:lstStyle/>
          <a:p>
            <a:pPr marL="0" indent="0">
              <a:buNone/>
            </a:pPr>
            <a:r>
              <a:rPr lang="en-US" sz="1200" dirty="0" smtClean="0"/>
              <a:t>Whole-genome sequencing data from 1000 Genomes Project</a:t>
            </a:r>
            <a:endParaRPr lang="en-US" sz="1200" dirty="0"/>
          </a:p>
        </p:txBody>
      </p:sp>
      <p:sp>
        <p:nvSpPr>
          <p:cNvPr id="5" name="TextBox 4"/>
          <p:cNvSpPr txBox="1"/>
          <p:nvPr/>
        </p:nvSpPr>
        <p:spPr>
          <a:xfrm>
            <a:off x="93327" y="4866246"/>
            <a:ext cx="2044149" cy="523220"/>
          </a:xfrm>
          <a:prstGeom prst="rect">
            <a:avLst/>
          </a:prstGeom>
          <a:noFill/>
        </p:spPr>
        <p:txBody>
          <a:bodyPr wrap="none" rtlCol="0">
            <a:spAutoFit/>
          </a:bodyPr>
          <a:lstStyle/>
          <a:p>
            <a:pPr marL="285750" indent="-285750">
              <a:buFont typeface="Arial"/>
              <a:buChar char="•"/>
            </a:pPr>
            <a:r>
              <a:rPr lang="en-US" dirty="0" smtClean="0"/>
              <a:t>Low-depth (2X)</a:t>
            </a:r>
          </a:p>
          <a:p>
            <a:pPr marL="285750" indent="-285750">
              <a:buFont typeface="Arial"/>
              <a:buChar char="•"/>
            </a:pPr>
            <a:r>
              <a:rPr lang="en-US" dirty="0" smtClean="0"/>
              <a:t>Admixed population</a:t>
            </a:r>
            <a:endParaRPr lang="en-US" dirty="0"/>
          </a:p>
        </p:txBody>
      </p:sp>
      <p:sp>
        <p:nvSpPr>
          <p:cNvPr id="7" name="TextBox 6"/>
          <p:cNvSpPr txBox="1"/>
          <p:nvPr/>
        </p:nvSpPr>
        <p:spPr>
          <a:xfrm>
            <a:off x="2539879" y="6366590"/>
            <a:ext cx="4287351" cy="400110"/>
          </a:xfrm>
          <a:prstGeom prst="rect">
            <a:avLst/>
          </a:prstGeom>
          <a:noFill/>
        </p:spPr>
        <p:txBody>
          <a:bodyPr wrap="none" rtlCol="0">
            <a:spAutoFit/>
          </a:bodyPr>
          <a:lstStyle/>
          <a:p>
            <a:r>
              <a:rPr lang="en-US" sz="2000" dirty="0" smtClean="0"/>
              <a:t>https://</a:t>
            </a:r>
            <a:r>
              <a:rPr lang="en-US" sz="2000" dirty="0" err="1" smtClean="0"/>
              <a:t>github.com</a:t>
            </a:r>
            <a:r>
              <a:rPr lang="en-US" sz="2000" dirty="0" smtClean="0"/>
              <a:t>/</a:t>
            </a:r>
            <a:r>
              <a:rPr lang="en-US" sz="2000" dirty="0" err="1" smtClean="0"/>
              <a:t>mfumagalli</a:t>
            </a:r>
            <a:r>
              <a:rPr lang="en-US" sz="2000" dirty="0" smtClean="0"/>
              <a:t>/</a:t>
            </a:r>
            <a:r>
              <a:rPr lang="en-US" sz="2000" dirty="0" err="1" smtClean="0"/>
              <a:t>Weggis</a:t>
            </a:r>
            <a:endParaRPr lang="en-US" sz="2000" dirty="0"/>
          </a:p>
        </p:txBody>
      </p:sp>
    </p:spTree>
    <p:extLst>
      <p:ext uri="{BB962C8B-B14F-4D97-AF65-F5344CB8AC3E}">
        <p14:creationId xmlns:p14="http://schemas.microsoft.com/office/powerpoint/2010/main" val="2512451928"/>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Thanks</a:t>
            </a:r>
            <a:endParaRPr lang="en-US" dirty="0"/>
          </a:p>
        </p:txBody>
      </p:sp>
      <p:pic>
        <p:nvPicPr>
          <p:cNvPr id="4" name="Shape 41"/>
          <p:cNvPicPr preferRelativeResize="0"/>
          <p:nvPr/>
        </p:nvPicPr>
        <p:blipFill>
          <a:blip r:embed="rId2">
            <a:alphaModFix/>
          </a:blip>
          <a:stretch>
            <a:fillRect/>
          </a:stretch>
        </p:blipFill>
        <p:spPr>
          <a:xfrm>
            <a:off x="2421575" y="1879268"/>
            <a:ext cx="4500230" cy="2952151"/>
          </a:xfrm>
          <a:prstGeom prst="rect">
            <a:avLst/>
          </a:prstGeom>
          <a:noFill/>
          <a:ln>
            <a:noFill/>
          </a:ln>
        </p:spPr>
      </p:pic>
      <p:sp>
        <p:nvSpPr>
          <p:cNvPr id="5" name="TextBox 4"/>
          <p:cNvSpPr txBox="1"/>
          <p:nvPr/>
        </p:nvSpPr>
        <p:spPr>
          <a:xfrm>
            <a:off x="892171" y="5317094"/>
            <a:ext cx="7719932" cy="892552"/>
          </a:xfrm>
          <a:prstGeom prst="rect">
            <a:avLst/>
          </a:prstGeom>
          <a:noFill/>
        </p:spPr>
        <p:txBody>
          <a:bodyPr wrap="none" rtlCol="0">
            <a:spAutoFit/>
          </a:bodyPr>
          <a:lstStyle/>
          <a:p>
            <a:r>
              <a:rPr lang="en-US" sz="2800" dirty="0" smtClean="0"/>
              <a:t>Practical at: </a:t>
            </a:r>
            <a:r>
              <a:rPr lang="en-US" sz="2800" dirty="0" smtClean="0">
                <a:hlinkClick r:id="rId3"/>
              </a:rPr>
              <a:t>https</a:t>
            </a:r>
            <a:r>
              <a:rPr lang="en-US" sz="2800" dirty="0" smtClean="0">
                <a:hlinkClick r:id="rId3"/>
              </a:rPr>
              <a:t>://github.com/mfumagalli/</a:t>
            </a:r>
            <a:r>
              <a:rPr lang="en-US" sz="2800" dirty="0" smtClean="0">
                <a:hlinkClick r:id="rId3"/>
              </a:rPr>
              <a:t>Weggis</a:t>
            </a:r>
            <a:endParaRPr lang="en-US" sz="2800" dirty="0" smtClean="0"/>
          </a:p>
          <a:p>
            <a:endParaRPr lang="en-US" sz="2400" dirty="0"/>
          </a:p>
        </p:txBody>
      </p:sp>
    </p:spTree>
    <p:extLst>
      <p:ext uri="{BB962C8B-B14F-4D97-AF65-F5344CB8AC3E}">
        <p14:creationId xmlns:p14="http://schemas.microsoft.com/office/powerpoint/2010/main" val="338098939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448</TotalTime>
  <Words>3783</Words>
  <Application>Microsoft Macintosh PowerPoint</Application>
  <PresentationFormat>On-screen Show (4:3)</PresentationFormat>
  <Paragraphs>1000</Paragraphs>
  <Slides>93</Slides>
  <Notes>72</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Bioinformatics for Adaptation Genomics Day 3: Inference on evolutionary signal from SNP data</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Calculating genotype likelihoods</vt:lpstr>
      <vt:lpstr>Genotype likelihoods</vt:lpstr>
      <vt:lpstr>Bayesian inference</vt:lpstr>
      <vt:lpstr>Genotype posterior probabilities</vt:lpstr>
      <vt:lpstr>Genotype posterior probabilities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Sample allele frequency</vt:lpstr>
      <vt:lpstr>Sample allele frequency</vt:lpstr>
      <vt:lpstr>Sample allele frequency</vt:lpstr>
      <vt:lpstr>Sample allele frequency</vt:lpstr>
      <vt:lpstr>Sample allele frequency</vt:lpstr>
      <vt:lpstr>Sample allele frequency</vt:lpstr>
      <vt:lpstr>Sample allele frequency</vt:lpstr>
      <vt:lpstr>Sample allele frequency probabilities</vt:lpstr>
      <vt:lpstr>Sample allele frequency probabilities</vt:lpstr>
      <vt:lpstr>Sample allele frequency probabilities</vt:lpstr>
      <vt:lpstr>Sample allele frequency  posterior probabilities</vt:lpstr>
      <vt:lpstr>Sample allele frequency  posterior probabilities</vt:lpstr>
      <vt:lpstr>Nr of segregating sites</vt:lpstr>
      <vt:lpstr>Nr of segregating sites</vt:lpstr>
      <vt:lpstr>Nr of segregating sites</vt:lpstr>
      <vt:lpstr>Nucleotide diversity</vt:lpstr>
      <vt:lpstr>Nucleotide diversity</vt:lpstr>
      <vt:lpstr>PowerPoint Presentation</vt:lpstr>
      <vt:lpstr>PowerPoint Presentation</vt:lpstr>
      <vt:lpstr>PowerPoint Presentation</vt:lpstr>
      <vt:lpstr>PowerPoint Presentation</vt:lpstr>
      <vt:lpstr>Effect of errors on SFS </vt:lpstr>
      <vt:lpstr>Effect of errors on SFS </vt:lpstr>
      <vt:lpstr>ML estimation of the SFS</vt:lpstr>
      <vt:lpstr>PowerPoint Presentation</vt:lpstr>
      <vt:lpstr>PowerPoint Presentation</vt:lpstr>
      <vt:lpstr>Software</vt:lpstr>
      <vt:lpstr>Experimental design</vt:lpstr>
      <vt:lpstr>Experimental design</vt:lpstr>
      <vt:lpstr>Experimental design</vt:lpstr>
      <vt:lpstr>Experimental design</vt:lpstr>
      <vt:lpstr>Experimental design</vt:lpstr>
      <vt:lpstr>Experimental design</vt:lpstr>
      <vt:lpstr>Experimental design</vt:lpstr>
      <vt:lpstr>Simulations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Experimental design</vt:lpstr>
      <vt:lpstr>Greenlandic Inuit</vt:lpstr>
      <vt:lpstr>Greenlanders’ history</vt:lpstr>
      <vt:lpstr>Genome-wide scan for positive selection in the Inuit genomes</vt:lpstr>
      <vt:lpstr>Samples and genetic data</vt:lpstr>
      <vt:lpstr>Test for positive selection</vt:lpstr>
      <vt:lpstr>Positive selection scan</vt:lpstr>
      <vt:lpstr>Phenotypic associations</vt:lpstr>
      <vt:lpstr>Demographic model</vt:lpstr>
      <vt:lpstr>Positive Selection</vt:lpstr>
      <vt:lpstr>Positive selection in Native Americans in FADS genes?</vt:lpstr>
      <vt:lpstr>Thanks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Bioinformatics for Adaptation Genomics Day 3: Inference on evolutionary signal from SNP data</dc:title>
  <dc:creator>Matteo Fumagalli</dc:creator>
  <cp:lastModifiedBy>Matteo Fumagalli</cp:lastModifiedBy>
  <cp:revision>37</cp:revision>
  <dcterms:created xsi:type="dcterms:W3CDTF">2016-03-01T14:13:37Z</dcterms:created>
  <dcterms:modified xsi:type="dcterms:W3CDTF">2016-03-01T22:35:41Z</dcterms:modified>
</cp:coreProperties>
</file>